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Lst>
  <p:notesMasterIdLst>
    <p:notesMasterId r:id="rId38"/>
  </p:notesMasterIdLst>
  <p:sldIdLst>
    <p:sldId id="256" r:id="rId2"/>
    <p:sldId id="259" r:id="rId3"/>
    <p:sldId id="317" r:id="rId4"/>
    <p:sldId id="318" r:id="rId5"/>
    <p:sldId id="319" r:id="rId6"/>
    <p:sldId id="320" r:id="rId7"/>
    <p:sldId id="321" r:id="rId8"/>
    <p:sldId id="322" r:id="rId9"/>
    <p:sldId id="323" r:id="rId10"/>
    <p:sldId id="324" r:id="rId11"/>
    <p:sldId id="326" r:id="rId12"/>
    <p:sldId id="330" r:id="rId13"/>
    <p:sldId id="331" r:id="rId14"/>
    <p:sldId id="332" r:id="rId15"/>
    <p:sldId id="327" r:id="rId16"/>
    <p:sldId id="329" r:id="rId17"/>
    <p:sldId id="334" r:id="rId18"/>
    <p:sldId id="335" r:id="rId19"/>
    <p:sldId id="336" r:id="rId20"/>
    <p:sldId id="337" r:id="rId21"/>
    <p:sldId id="338" r:id="rId22"/>
    <p:sldId id="339" r:id="rId23"/>
    <p:sldId id="340" r:id="rId24"/>
    <p:sldId id="341" r:id="rId25"/>
    <p:sldId id="342" r:id="rId26"/>
    <p:sldId id="343" r:id="rId27"/>
    <p:sldId id="344" r:id="rId28"/>
    <p:sldId id="345" r:id="rId29"/>
    <p:sldId id="390" r:id="rId30"/>
    <p:sldId id="391" r:id="rId31"/>
    <p:sldId id="316" r:id="rId32"/>
    <p:sldId id="260" r:id="rId33"/>
    <p:sldId id="315" r:id="rId34"/>
    <p:sldId id="346" r:id="rId35"/>
    <p:sldId id="347" r:id="rId36"/>
    <p:sldId id="308" r:id="rId37"/>
  </p:sldIdLst>
  <p:sldSz cx="9144000" cy="5143500" type="screen16x9"/>
  <p:notesSz cx="6858000" cy="9144000"/>
  <p:embeddedFontLst>
    <p:embeddedFont>
      <p:font typeface="Bebas Neue" panose="020B0606020202050201" pitchFamily="34" charset="77"/>
      <p:regular r:id="rId39"/>
    </p:embeddedFont>
    <p:embeddedFont>
      <p:font typeface="Consolas" panose="020B0609020204030204" pitchFamily="49" charset="0"/>
      <p:regular r:id="rId40"/>
      <p:bold r:id="rId41"/>
      <p:italic r:id="rId42"/>
      <p:boldItalic r:id="rId43"/>
    </p:embeddedFont>
    <p:embeddedFont>
      <p:font typeface="Golos Text" panose="020B0503020202020204" pitchFamily="34" charset="0"/>
      <p:regular r:id="rId44"/>
      <p:bold r:id="rId45"/>
    </p:embeddedFont>
    <p:embeddedFont>
      <p:font typeface="Golos Text Medium" panose="020B0503020202020204" pitchFamily="34" charset="0"/>
      <p:regular r:id="rId46"/>
      <p:bold r:id="rId47"/>
    </p:embeddedFont>
    <p:embeddedFont>
      <p:font typeface="Nunito" pitchFamily="2" charset="77"/>
      <p:regular r:id="rId48"/>
      <p:bold r:id="rId49"/>
      <p:italic r:id="rId50"/>
      <p:boldItalic r:id="rId51"/>
    </p:embeddedFont>
    <p:embeddedFont>
      <p:font typeface="Roboto" panose="02000000000000000000" pitchFamily="2"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FDFE"/>
    <a:srgbClr val="C6F6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9A5D6D7-7C29-4378-B15E-5369F849E32A}">
  <a:tblStyle styleId="{B9A5D6D7-7C29-4378-B15E-5369F849E32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97"/>
    <p:restoredTop sz="87635" autoAdjust="0"/>
  </p:normalViewPr>
  <p:slideViewPr>
    <p:cSldViewPr snapToGrid="0">
      <p:cViewPr>
        <p:scale>
          <a:sx n="135" d="100"/>
          <a:sy n="135" d="100"/>
        </p:scale>
        <p:origin x="1088" y="4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font" Target="fonts/font1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2a8e28482d_0_6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2a8e28482d_0_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2b21ebf290_0_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22b21ebf290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03900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2b21ebf290_0_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22b21ebf290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53917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2b21ebf290_0_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22b21ebf290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58205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2b21ebf290_0_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22b21ebf290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11212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2b21ebf290_0_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22b21ebf290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869769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2b21ebf290_0_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22b21ebf290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90652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2b21ebf290_0_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22b21ebf290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713618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2b21ebf290_0_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22b21ebf290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435814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2b21ebf290_0_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22b21ebf290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965560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2b21ebf290_0_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22b21ebf290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72043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2b21ebf290_0_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22b21ebf290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2b21ebf290_0_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22b21ebf290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405278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2b21ebf290_0_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22b21ebf290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962400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2b21ebf290_0_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22b21ebf290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l" rtl="0" fontAlgn="base"/>
            <a:endParaRPr lang="en-US" b="0" i="0" dirty="0">
              <a:solidFill>
                <a:srgbClr val="273239"/>
              </a:solidFill>
              <a:effectLst/>
              <a:latin typeface="Nunito" pitchFamily="2" charset="77"/>
            </a:endParaRPr>
          </a:p>
        </p:txBody>
      </p:sp>
    </p:spTree>
    <p:extLst>
      <p:ext uri="{BB962C8B-B14F-4D97-AF65-F5344CB8AC3E}">
        <p14:creationId xmlns:p14="http://schemas.microsoft.com/office/powerpoint/2010/main" val="21484116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2b21ebf290_0_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22b21ebf290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l" rtl="0" fontAlgn="base"/>
            <a:endParaRPr lang="en-US" b="0" i="0" dirty="0">
              <a:solidFill>
                <a:srgbClr val="273239"/>
              </a:solidFill>
              <a:effectLst/>
              <a:latin typeface="Nunito" pitchFamily="2" charset="77"/>
            </a:endParaRPr>
          </a:p>
        </p:txBody>
      </p:sp>
    </p:spTree>
    <p:extLst>
      <p:ext uri="{BB962C8B-B14F-4D97-AF65-F5344CB8AC3E}">
        <p14:creationId xmlns:p14="http://schemas.microsoft.com/office/powerpoint/2010/main" val="39424297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2b21ebf290_0_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22b21ebf290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b="0" i="0" dirty="0">
              <a:solidFill>
                <a:srgbClr val="273239"/>
              </a:solidFill>
              <a:effectLst/>
              <a:latin typeface="Nunito" pitchFamily="2" charset="77"/>
            </a:endParaRPr>
          </a:p>
        </p:txBody>
      </p:sp>
    </p:spTree>
    <p:extLst>
      <p:ext uri="{BB962C8B-B14F-4D97-AF65-F5344CB8AC3E}">
        <p14:creationId xmlns:p14="http://schemas.microsoft.com/office/powerpoint/2010/main" val="27802852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2b21ebf290_0_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22b21ebf290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l" rtl="0" fontAlgn="base"/>
            <a:endParaRPr lang="en-US" b="0" i="0" dirty="0">
              <a:solidFill>
                <a:srgbClr val="273239"/>
              </a:solidFill>
              <a:effectLst/>
              <a:latin typeface="Nunito" pitchFamily="2" charset="77"/>
            </a:endParaRPr>
          </a:p>
        </p:txBody>
      </p:sp>
    </p:spTree>
    <p:extLst>
      <p:ext uri="{BB962C8B-B14F-4D97-AF65-F5344CB8AC3E}">
        <p14:creationId xmlns:p14="http://schemas.microsoft.com/office/powerpoint/2010/main" val="4358446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2b21ebf290_0_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22b21ebf290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l" rtl="0" fontAlgn="base"/>
            <a:endParaRPr lang="en-US" b="0" i="0" dirty="0">
              <a:solidFill>
                <a:srgbClr val="273239"/>
              </a:solidFill>
              <a:effectLst/>
              <a:latin typeface="Nunito" pitchFamily="2" charset="77"/>
            </a:endParaRPr>
          </a:p>
        </p:txBody>
      </p:sp>
    </p:spTree>
    <p:extLst>
      <p:ext uri="{BB962C8B-B14F-4D97-AF65-F5344CB8AC3E}">
        <p14:creationId xmlns:p14="http://schemas.microsoft.com/office/powerpoint/2010/main" val="18916489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2b21ebf290_0_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22b21ebf290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l" rtl="0" fontAlgn="base"/>
            <a:endParaRPr lang="en-US" b="0" i="0" dirty="0">
              <a:solidFill>
                <a:srgbClr val="273239"/>
              </a:solidFill>
              <a:effectLst/>
              <a:latin typeface="Nunito" pitchFamily="2" charset="77"/>
            </a:endParaRPr>
          </a:p>
        </p:txBody>
      </p:sp>
    </p:spTree>
    <p:extLst>
      <p:ext uri="{BB962C8B-B14F-4D97-AF65-F5344CB8AC3E}">
        <p14:creationId xmlns:p14="http://schemas.microsoft.com/office/powerpoint/2010/main" val="21295938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2b21ebf290_0_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22b21ebf290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l" rtl="0" fontAlgn="base"/>
            <a:endParaRPr lang="en-US" b="0" i="0" dirty="0">
              <a:solidFill>
                <a:srgbClr val="273239"/>
              </a:solidFill>
              <a:effectLst/>
              <a:latin typeface="Nunito" pitchFamily="2" charset="77"/>
            </a:endParaRPr>
          </a:p>
        </p:txBody>
      </p:sp>
    </p:spTree>
    <p:extLst>
      <p:ext uri="{BB962C8B-B14F-4D97-AF65-F5344CB8AC3E}">
        <p14:creationId xmlns:p14="http://schemas.microsoft.com/office/powerpoint/2010/main" val="39454753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lgn="just">
              <a:lnSpc>
                <a:spcPct val="115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concept of Transformer was initially created for NLP. It provided highly effective capabilities in capturing extended dependencies, and their application to computer vision is now transforming medical image analysis.</a:t>
            </a:r>
            <a:endParaRPr lang="en-US" sz="1800" dirty="0">
              <a:effectLst/>
              <a:latin typeface="Consolas" panose="020B0609020204030204" pitchFamily="49" charset="0"/>
              <a:ea typeface="Calibri" panose="020F0502020204030204" pitchFamily="34" charset="0"/>
              <a:cs typeface="Times New Roman" panose="02020603050405020304" pitchFamily="18" charset="0"/>
            </a:endParaRPr>
          </a:p>
          <a:p>
            <a:pPr marL="0" marR="0" indent="457200" algn="just">
              <a:lnSpc>
                <a:spcPct val="115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development of the Transformer architecture by Vaswani et al. </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[73]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represented a fundamental change in DL. It replaced conventional sequential models such as recurrent neural networks (RNNs) and long short-term memory networks (LSTMs) with a self-attention-based mechanism. The Transformer architecture uses positional encodings, which preserve sequence order, represented as a necessity in NLP models where word position affects semantics. As Transformers lack the inherent spatial hierarchy of CNNs, these positional embeddings are very important when applying Transformers to image classification tasks. They allow the model to recognize spatial relationships between image regions.</a:t>
            </a:r>
            <a:endParaRPr lang="en-US" sz="1800" dirty="0">
              <a:effectLst/>
              <a:latin typeface="Consolas" panose="020B0609020204030204" pitchFamily="49"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072320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2b21ebf290_0_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22b21ebf290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534751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lgn="just">
              <a:lnSpc>
                <a:spcPct val="115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The concept of Transformer was initially created for NLP. It provided highly effective capabilities in capturing extended dependencies, and their application to computer vision is now transforming medical image analysis.</a:t>
            </a:r>
            <a:endParaRPr lang="en-US" sz="1800">
              <a:effectLst/>
              <a:latin typeface="Consolas" panose="020B0609020204030204" pitchFamily="49" charset="0"/>
              <a:ea typeface="Calibri" panose="020F0502020204030204" pitchFamily="34" charset="0"/>
              <a:cs typeface="Times New Roman" panose="02020603050405020304" pitchFamily="18" charset="0"/>
            </a:endParaRPr>
          </a:p>
          <a:p>
            <a:pPr marL="0" marR="0" indent="457200" algn="just">
              <a:lnSpc>
                <a:spcPct val="115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The development of the Transformer architecture by Vaswani et al. </a:t>
            </a: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[73] </a:t>
            </a:r>
            <a:r>
              <a:rPr lang="en-US" sz="1800">
                <a:effectLst/>
                <a:latin typeface="Times New Roman" panose="02020603050405020304" pitchFamily="18" charset="0"/>
                <a:ea typeface="Calibri" panose="020F0502020204030204" pitchFamily="34" charset="0"/>
                <a:cs typeface="Times New Roman" panose="02020603050405020304" pitchFamily="18" charset="0"/>
              </a:rPr>
              <a:t>represented a fundamental change in DL. It replaced conventional sequential models such as recurrent neural networks (RNNs) and long short-term memory networks (LSTMs) with a self-attention-based mechanism. The Transformer architecture uses positional encodings, which preserve sequence order, represented as a necessity in NLP models where word position affects semantics. As Transformers lack the inherent spatial hierarchy of CNNs, these positional embeddings are very important when applying Transformers to image classification tasks. They allow the model to recognize spatial relationships between image regions.</a:t>
            </a:r>
            <a:endParaRPr lang="en-US" sz="1800">
              <a:effectLst/>
              <a:latin typeface="Consolas" panose="020B0609020204030204" pitchFamily="49"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6940791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2b21ebf290_0_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22b21ebf290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846686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22c61ebc3c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22c61ebc3c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18343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2b21ebf290_0_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22b21ebf290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92863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2b21ebf290_0_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22b21ebf290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1807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2b21ebf290_0_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22b21ebf290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38616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2b21ebf290_0_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22b21ebf290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37177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2b21ebf290_0_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22b21ebf290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48867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2b21ebf290_0_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22b21ebf290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587281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0" y="0"/>
            <a:ext cx="9144000" cy="5143500"/>
          </a:xfrm>
          <a:prstGeom prst="rect">
            <a:avLst/>
          </a:prstGeom>
          <a:noFill/>
          <a:ln>
            <a:noFill/>
          </a:ln>
        </p:spPr>
      </p:pic>
      <p:sp>
        <p:nvSpPr>
          <p:cNvPr id="10" name="Google Shape;10;p2"/>
          <p:cNvSpPr txBox="1">
            <a:spLocks noGrp="1"/>
          </p:cNvSpPr>
          <p:nvPr>
            <p:ph type="ctrTitle"/>
          </p:nvPr>
        </p:nvSpPr>
        <p:spPr>
          <a:xfrm>
            <a:off x="715100" y="714150"/>
            <a:ext cx="4652400" cy="1857600"/>
          </a:xfrm>
          <a:prstGeom prst="rect">
            <a:avLst/>
          </a:prstGeom>
        </p:spPr>
        <p:txBody>
          <a:bodyPr spcFirstLastPara="1" wrap="square" lIns="91425" tIns="91425" rIns="91425" bIns="91425" anchor="ctr" anchorCtr="0">
            <a:noAutofit/>
          </a:bodyPr>
          <a:lstStyle>
            <a:lvl1pPr lvl="0">
              <a:spcBef>
                <a:spcPts val="0"/>
              </a:spcBef>
              <a:spcAft>
                <a:spcPts val="0"/>
              </a:spcAft>
              <a:buSzPts val="5200"/>
              <a:buNone/>
              <a:defRPr sz="4800" b="0">
                <a:latin typeface="Golos Text Medium"/>
                <a:ea typeface="Golos Text Medium"/>
                <a:cs typeface="Golos Text Medium"/>
                <a:sym typeface="Golos Text Medium"/>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70"/>
        <p:cNvGrpSpPr/>
        <p:nvPr/>
      </p:nvGrpSpPr>
      <p:grpSpPr>
        <a:xfrm>
          <a:off x="0" y="0"/>
          <a:ext cx="0" cy="0"/>
          <a:chOff x="0" y="0"/>
          <a:chExt cx="0" cy="0"/>
        </a:xfrm>
      </p:grpSpPr>
      <p:pic>
        <p:nvPicPr>
          <p:cNvPr id="71" name="Google Shape;71;p17"/>
          <p:cNvPicPr preferRelativeResize="0"/>
          <p:nvPr/>
        </p:nvPicPr>
        <p:blipFill>
          <a:blip r:embed="rId2">
            <a:alphaModFix amt="29000"/>
          </a:blip>
          <a:stretch>
            <a:fillRect/>
          </a:stretch>
        </p:blipFill>
        <p:spPr>
          <a:xfrm flipH="1">
            <a:off x="0" y="0"/>
            <a:ext cx="9144000" cy="51435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pic>
        <p:nvPicPr>
          <p:cNvPr id="16" name="Google Shape;16;p4"/>
          <p:cNvPicPr preferRelativeResize="0"/>
          <p:nvPr/>
        </p:nvPicPr>
        <p:blipFill>
          <a:blip r:embed="rId2">
            <a:alphaModFix/>
          </a:blip>
          <a:stretch>
            <a:fillRect/>
          </a:stretch>
        </p:blipFill>
        <p:spPr>
          <a:xfrm rot="10800000">
            <a:off x="0" y="0"/>
            <a:ext cx="9144000" cy="5143500"/>
          </a:xfrm>
          <a:prstGeom prst="rect">
            <a:avLst/>
          </a:prstGeom>
          <a:noFill/>
          <a:ln>
            <a:noFill/>
          </a:ln>
        </p:spPr>
      </p:pic>
      <p:sp>
        <p:nvSpPr>
          <p:cNvPr id="17" name="Google Shape;17;p4"/>
          <p:cNvSpPr txBox="1">
            <a:spLocks noGrp="1"/>
          </p:cNvSpPr>
          <p:nvPr>
            <p:ph type="title"/>
          </p:nvPr>
        </p:nvSpPr>
        <p:spPr>
          <a:xfrm>
            <a:off x="715100" y="535000"/>
            <a:ext cx="4013100" cy="7074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chemeClr val="dk1"/>
              </a:buClr>
              <a:buSzPts val="3000"/>
              <a:buFont typeface="Golos Text Medium"/>
              <a:buNone/>
              <a:defRPr sz="3000">
                <a:solidFill>
                  <a:schemeClr val="dk1"/>
                </a:solidFill>
                <a:latin typeface="Golos Text Medium"/>
                <a:ea typeface="Golos Text Medium"/>
                <a:cs typeface="Golos Text Medium"/>
                <a:sym typeface="Golos Text Medium"/>
              </a:defRPr>
            </a:lvl1pPr>
            <a:lvl2pPr lvl="1" rtl="0">
              <a:lnSpc>
                <a:spcPct val="115000"/>
              </a:lnSpc>
              <a:spcBef>
                <a:spcPts val="0"/>
              </a:spcBef>
              <a:spcAft>
                <a:spcPts val="0"/>
              </a:spcAft>
              <a:buClr>
                <a:schemeClr val="dk1"/>
              </a:buClr>
              <a:buSzPts val="3200"/>
              <a:buFont typeface="Golos Text Medium"/>
              <a:buNone/>
              <a:defRPr sz="3200">
                <a:solidFill>
                  <a:schemeClr val="dk1"/>
                </a:solidFill>
                <a:latin typeface="Golos Text Medium"/>
                <a:ea typeface="Golos Text Medium"/>
                <a:cs typeface="Golos Text Medium"/>
                <a:sym typeface="Golos Text Medium"/>
              </a:defRPr>
            </a:lvl2pPr>
            <a:lvl3pPr lvl="2" rtl="0">
              <a:lnSpc>
                <a:spcPct val="115000"/>
              </a:lnSpc>
              <a:spcBef>
                <a:spcPts val="0"/>
              </a:spcBef>
              <a:spcAft>
                <a:spcPts val="0"/>
              </a:spcAft>
              <a:buClr>
                <a:schemeClr val="dk1"/>
              </a:buClr>
              <a:buSzPts val="3200"/>
              <a:buFont typeface="Golos Text Medium"/>
              <a:buNone/>
              <a:defRPr sz="3200">
                <a:solidFill>
                  <a:schemeClr val="dk1"/>
                </a:solidFill>
                <a:latin typeface="Golos Text Medium"/>
                <a:ea typeface="Golos Text Medium"/>
                <a:cs typeface="Golos Text Medium"/>
                <a:sym typeface="Golos Text Medium"/>
              </a:defRPr>
            </a:lvl3pPr>
            <a:lvl4pPr lvl="3" rtl="0">
              <a:lnSpc>
                <a:spcPct val="115000"/>
              </a:lnSpc>
              <a:spcBef>
                <a:spcPts val="0"/>
              </a:spcBef>
              <a:spcAft>
                <a:spcPts val="0"/>
              </a:spcAft>
              <a:buClr>
                <a:schemeClr val="dk1"/>
              </a:buClr>
              <a:buSzPts val="3200"/>
              <a:buFont typeface="Golos Text Medium"/>
              <a:buNone/>
              <a:defRPr sz="3200">
                <a:solidFill>
                  <a:schemeClr val="dk1"/>
                </a:solidFill>
                <a:latin typeface="Golos Text Medium"/>
                <a:ea typeface="Golos Text Medium"/>
                <a:cs typeface="Golos Text Medium"/>
                <a:sym typeface="Golos Text Medium"/>
              </a:defRPr>
            </a:lvl4pPr>
            <a:lvl5pPr lvl="4" rtl="0">
              <a:lnSpc>
                <a:spcPct val="115000"/>
              </a:lnSpc>
              <a:spcBef>
                <a:spcPts val="0"/>
              </a:spcBef>
              <a:spcAft>
                <a:spcPts val="0"/>
              </a:spcAft>
              <a:buClr>
                <a:schemeClr val="dk1"/>
              </a:buClr>
              <a:buSzPts val="3200"/>
              <a:buFont typeface="Golos Text Medium"/>
              <a:buNone/>
              <a:defRPr sz="3200">
                <a:solidFill>
                  <a:schemeClr val="dk1"/>
                </a:solidFill>
                <a:latin typeface="Golos Text Medium"/>
                <a:ea typeface="Golos Text Medium"/>
                <a:cs typeface="Golos Text Medium"/>
                <a:sym typeface="Golos Text Medium"/>
              </a:defRPr>
            </a:lvl5pPr>
            <a:lvl6pPr lvl="5" rtl="0">
              <a:lnSpc>
                <a:spcPct val="115000"/>
              </a:lnSpc>
              <a:spcBef>
                <a:spcPts val="0"/>
              </a:spcBef>
              <a:spcAft>
                <a:spcPts val="0"/>
              </a:spcAft>
              <a:buClr>
                <a:schemeClr val="dk1"/>
              </a:buClr>
              <a:buSzPts val="3200"/>
              <a:buFont typeface="Golos Text Medium"/>
              <a:buNone/>
              <a:defRPr sz="3200">
                <a:solidFill>
                  <a:schemeClr val="dk1"/>
                </a:solidFill>
                <a:latin typeface="Golos Text Medium"/>
                <a:ea typeface="Golos Text Medium"/>
                <a:cs typeface="Golos Text Medium"/>
                <a:sym typeface="Golos Text Medium"/>
              </a:defRPr>
            </a:lvl6pPr>
            <a:lvl7pPr lvl="6" rtl="0">
              <a:lnSpc>
                <a:spcPct val="115000"/>
              </a:lnSpc>
              <a:spcBef>
                <a:spcPts val="0"/>
              </a:spcBef>
              <a:spcAft>
                <a:spcPts val="0"/>
              </a:spcAft>
              <a:buClr>
                <a:schemeClr val="dk1"/>
              </a:buClr>
              <a:buSzPts val="3200"/>
              <a:buFont typeface="Golos Text Medium"/>
              <a:buNone/>
              <a:defRPr sz="3200">
                <a:solidFill>
                  <a:schemeClr val="dk1"/>
                </a:solidFill>
                <a:latin typeface="Golos Text Medium"/>
                <a:ea typeface="Golos Text Medium"/>
                <a:cs typeface="Golos Text Medium"/>
                <a:sym typeface="Golos Text Medium"/>
              </a:defRPr>
            </a:lvl7pPr>
            <a:lvl8pPr lvl="7" rtl="0">
              <a:lnSpc>
                <a:spcPct val="115000"/>
              </a:lnSpc>
              <a:spcBef>
                <a:spcPts val="0"/>
              </a:spcBef>
              <a:spcAft>
                <a:spcPts val="0"/>
              </a:spcAft>
              <a:buClr>
                <a:schemeClr val="dk1"/>
              </a:buClr>
              <a:buSzPts val="3200"/>
              <a:buFont typeface="Golos Text Medium"/>
              <a:buNone/>
              <a:defRPr sz="3200">
                <a:solidFill>
                  <a:schemeClr val="dk1"/>
                </a:solidFill>
                <a:latin typeface="Golos Text Medium"/>
                <a:ea typeface="Golos Text Medium"/>
                <a:cs typeface="Golos Text Medium"/>
                <a:sym typeface="Golos Text Medium"/>
              </a:defRPr>
            </a:lvl8pPr>
            <a:lvl9pPr lvl="8" rtl="0">
              <a:lnSpc>
                <a:spcPct val="115000"/>
              </a:lnSpc>
              <a:spcBef>
                <a:spcPts val="0"/>
              </a:spcBef>
              <a:spcAft>
                <a:spcPts val="0"/>
              </a:spcAft>
              <a:buClr>
                <a:schemeClr val="dk1"/>
              </a:buClr>
              <a:buSzPts val="3200"/>
              <a:buFont typeface="Golos Text Medium"/>
              <a:buNone/>
              <a:defRPr sz="3200">
                <a:solidFill>
                  <a:schemeClr val="dk1"/>
                </a:solidFill>
                <a:latin typeface="Golos Text Medium"/>
                <a:ea typeface="Golos Text Medium"/>
                <a:cs typeface="Golos Text Medium"/>
                <a:sym typeface="Golos Text Medium"/>
              </a:defRPr>
            </a:lvl9pPr>
          </a:lstStyle>
          <a:p>
            <a:endParaRPr/>
          </a:p>
        </p:txBody>
      </p:sp>
      <p:sp>
        <p:nvSpPr>
          <p:cNvPr id="18" name="Google Shape;18;p4"/>
          <p:cNvSpPr txBox="1">
            <a:spLocks noGrp="1"/>
          </p:cNvSpPr>
          <p:nvPr>
            <p:ph type="body" idx="1"/>
          </p:nvPr>
        </p:nvSpPr>
        <p:spPr>
          <a:xfrm>
            <a:off x="715100" y="1242400"/>
            <a:ext cx="4013100" cy="33660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Golos Text Medium"/>
              <a:buChar char="●"/>
              <a:defRPr>
                <a:solidFill>
                  <a:schemeClr val="dk1"/>
                </a:solidFill>
              </a:defRPr>
            </a:lvl1pPr>
            <a:lvl2pPr marL="914400" lvl="1" indent="-317500" rtl="0">
              <a:lnSpc>
                <a:spcPct val="115000"/>
              </a:lnSpc>
              <a:spcBef>
                <a:spcPts val="0"/>
              </a:spcBef>
              <a:spcAft>
                <a:spcPts val="0"/>
              </a:spcAft>
              <a:buClr>
                <a:schemeClr val="dk1"/>
              </a:buClr>
              <a:buSzPts val="1400"/>
              <a:buFont typeface="Golos Text Medium"/>
              <a:buChar char="○"/>
              <a:defRPr>
                <a:solidFill>
                  <a:schemeClr val="dk1"/>
                </a:solidFill>
                <a:latin typeface="Golos Text Medium"/>
                <a:ea typeface="Golos Text Medium"/>
                <a:cs typeface="Golos Text Medium"/>
                <a:sym typeface="Golos Text Medium"/>
              </a:defRPr>
            </a:lvl2pPr>
            <a:lvl3pPr marL="1371600" lvl="2" indent="-317500" rtl="0">
              <a:lnSpc>
                <a:spcPct val="115000"/>
              </a:lnSpc>
              <a:spcBef>
                <a:spcPts val="0"/>
              </a:spcBef>
              <a:spcAft>
                <a:spcPts val="0"/>
              </a:spcAft>
              <a:buClr>
                <a:schemeClr val="dk1"/>
              </a:buClr>
              <a:buSzPts val="1400"/>
              <a:buFont typeface="Golos Text Medium"/>
              <a:buChar char="■"/>
              <a:defRPr>
                <a:solidFill>
                  <a:schemeClr val="dk1"/>
                </a:solidFill>
                <a:latin typeface="Golos Text Medium"/>
                <a:ea typeface="Golos Text Medium"/>
                <a:cs typeface="Golos Text Medium"/>
                <a:sym typeface="Golos Text Medium"/>
              </a:defRPr>
            </a:lvl3pPr>
            <a:lvl4pPr marL="1828800" lvl="3" indent="-317500" rtl="0">
              <a:lnSpc>
                <a:spcPct val="115000"/>
              </a:lnSpc>
              <a:spcBef>
                <a:spcPts val="0"/>
              </a:spcBef>
              <a:spcAft>
                <a:spcPts val="0"/>
              </a:spcAft>
              <a:buClr>
                <a:schemeClr val="dk1"/>
              </a:buClr>
              <a:buSzPts val="1400"/>
              <a:buFont typeface="Golos Text Medium"/>
              <a:buChar char="●"/>
              <a:defRPr>
                <a:solidFill>
                  <a:schemeClr val="dk1"/>
                </a:solidFill>
                <a:latin typeface="Golos Text Medium"/>
                <a:ea typeface="Golos Text Medium"/>
                <a:cs typeface="Golos Text Medium"/>
                <a:sym typeface="Golos Text Medium"/>
              </a:defRPr>
            </a:lvl4pPr>
            <a:lvl5pPr marL="2286000" lvl="4" indent="-317500" rtl="0">
              <a:lnSpc>
                <a:spcPct val="115000"/>
              </a:lnSpc>
              <a:spcBef>
                <a:spcPts val="0"/>
              </a:spcBef>
              <a:spcAft>
                <a:spcPts val="0"/>
              </a:spcAft>
              <a:buClr>
                <a:schemeClr val="dk1"/>
              </a:buClr>
              <a:buSzPts val="1400"/>
              <a:buFont typeface="Golos Text Medium"/>
              <a:buChar char="○"/>
              <a:defRPr>
                <a:solidFill>
                  <a:schemeClr val="dk1"/>
                </a:solidFill>
                <a:latin typeface="Golos Text Medium"/>
                <a:ea typeface="Golos Text Medium"/>
                <a:cs typeface="Golos Text Medium"/>
                <a:sym typeface="Golos Text Medium"/>
              </a:defRPr>
            </a:lvl5pPr>
            <a:lvl6pPr marL="2743200" lvl="5" indent="-317500" rtl="0">
              <a:lnSpc>
                <a:spcPct val="115000"/>
              </a:lnSpc>
              <a:spcBef>
                <a:spcPts val="0"/>
              </a:spcBef>
              <a:spcAft>
                <a:spcPts val="0"/>
              </a:spcAft>
              <a:buClr>
                <a:schemeClr val="dk1"/>
              </a:buClr>
              <a:buSzPts val="1400"/>
              <a:buFont typeface="Golos Text Medium"/>
              <a:buChar char="■"/>
              <a:defRPr>
                <a:solidFill>
                  <a:schemeClr val="dk1"/>
                </a:solidFill>
                <a:latin typeface="Golos Text Medium"/>
                <a:ea typeface="Golos Text Medium"/>
                <a:cs typeface="Golos Text Medium"/>
                <a:sym typeface="Golos Text Medium"/>
              </a:defRPr>
            </a:lvl6pPr>
            <a:lvl7pPr marL="3200400" lvl="6" indent="-317500" rtl="0">
              <a:lnSpc>
                <a:spcPct val="115000"/>
              </a:lnSpc>
              <a:spcBef>
                <a:spcPts val="0"/>
              </a:spcBef>
              <a:spcAft>
                <a:spcPts val="0"/>
              </a:spcAft>
              <a:buClr>
                <a:schemeClr val="dk1"/>
              </a:buClr>
              <a:buSzPts val="1400"/>
              <a:buFont typeface="Golos Text Medium"/>
              <a:buChar char="●"/>
              <a:defRPr>
                <a:solidFill>
                  <a:schemeClr val="dk1"/>
                </a:solidFill>
                <a:latin typeface="Golos Text Medium"/>
                <a:ea typeface="Golos Text Medium"/>
                <a:cs typeface="Golos Text Medium"/>
                <a:sym typeface="Golos Text Medium"/>
              </a:defRPr>
            </a:lvl7pPr>
            <a:lvl8pPr marL="3657600" lvl="7" indent="-317500" rtl="0">
              <a:lnSpc>
                <a:spcPct val="115000"/>
              </a:lnSpc>
              <a:spcBef>
                <a:spcPts val="0"/>
              </a:spcBef>
              <a:spcAft>
                <a:spcPts val="0"/>
              </a:spcAft>
              <a:buClr>
                <a:schemeClr val="dk1"/>
              </a:buClr>
              <a:buSzPts val="1400"/>
              <a:buFont typeface="Golos Text Medium"/>
              <a:buChar char="○"/>
              <a:defRPr>
                <a:solidFill>
                  <a:schemeClr val="dk1"/>
                </a:solidFill>
                <a:latin typeface="Golos Text Medium"/>
                <a:ea typeface="Golos Text Medium"/>
                <a:cs typeface="Golos Text Medium"/>
                <a:sym typeface="Golos Text Medium"/>
              </a:defRPr>
            </a:lvl8pPr>
            <a:lvl9pPr marL="4114800" lvl="8" indent="-317500" rtl="0">
              <a:lnSpc>
                <a:spcPct val="115000"/>
              </a:lnSpc>
              <a:spcBef>
                <a:spcPts val="0"/>
              </a:spcBef>
              <a:spcAft>
                <a:spcPts val="0"/>
              </a:spcAft>
              <a:buClr>
                <a:schemeClr val="dk1"/>
              </a:buClr>
              <a:buSzPts val="1400"/>
              <a:buFont typeface="Golos Text Medium"/>
              <a:buChar char="■"/>
              <a:defRPr>
                <a:solidFill>
                  <a:schemeClr val="dk1"/>
                </a:solidFill>
                <a:latin typeface="Golos Text Medium"/>
                <a:ea typeface="Golos Text Medium"/>
                <a:cs typeface="Golos Text Medium"/>
                <a:sym typeface="Golos Text Medium"/>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9"/>
        <p:cNvGrpSpPr/>
        <p:nvPr/>
      </p:nvGrpSpPr>
      <p:grpSpPr>
        <a:xfrm>
          <a:off x="0" y="0"/>
          <a:ext cx="0" cy="0"/>
          <a:chOff x="0" y="0"/>
          <a:chExt cx="0" cy="0"/>
        </a:xfrm>
      </p:grpSpPr>
      <p:pic>
        <p:nvPicPr>
          <p:cNvPr id="20" name="Google Shape;20;p5"/>
          <p:cNvPicPr preferRelativeResize="0"/>
          <p:nvPr/>
        </p:nvPicPr>
        <p:blipFill>
          <a:blip r:embed="rId2">
            <a:alphaModFix/>
          </a:blip>
          <a:stretch>
            <a:fillRect/>
          </a:stretch>
        </p:blipFill>
        <p:spPr>
          <a:xfrm>
            <a:off x="0" y="0"/>
            <a:ext cx="9144000" cy="5143500"/>
          </a:xfrm>
          <a:prstGeom prst="rect">
            <a:avLst/>
          </a:prstGeom>
          <a:noFill/>
          <a:ln>
            <a:noFill/>
          </a:ln>
        </p:spPr>
      </p:pic>
      <p:sp>
        <p:nvSpPr>
          <p:cNvPr id="21" name="Google Shape;21;p5"/>
          <p:cNvSpPr txBox="1">
            <a:spLocks noGrp="1"/>
          </p:cNvSpPr>
          <p:nvPr>
            <p:ph type="subTitle" idx="1"/>
          </p:nvPr>
        </p:nvSpPr>
        <p:spPr>
          <a:xfrm>
            <a:off x="715100" y="1767700"/>
            <a:ext cx="3856800" cy="2840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 name="Google Shape;22;p5"/>
          <p:cNvSpPr txBox="1">
            <a:spLocks noGrp="1"/>
          </p:cNvSpPr>
          <p:nvPr>
            <p:ph type="title"/>
          </p:nvPr>
        </p:nvSpPr>
        <p:spPr>
          <a:xfrm>
            <a:off x="715100" y="535000"/>
            <a:ext cx="7713900" cy="707400"/>
          </a:xfrm>
          <a:prstGeom prst="rect">
            <a:avLst/>
          </a:prstGeom>
          <a:ln>
            <a:noFill/>
          </a:ln>
        </p:spPr>
        <p:txBody>
          <a:bodyPr spcFirstLastPara="1" wrap="square" lIns="91425" tIns="91425" rIns="91425" bIns="91425" anchor="t" anchorCtr="0">
            <a:noAutofit/>
          </a:bodyPr>
          <a:lstStyle>
            <a:lvl1pPr lvl="0" rtl="0">
              <a:lnSpc>
                <a:spcPct val="115000"/>
              </a:lnSpc>
              <a:spcBef>
                <a:spcPts val="0"/>
              </a:spcBef>
              <a:spcAft>
                <a:spcPts val="0"/>
              </a:spcAft>
              <a:buClr>
                <a:schemeClr val="dk1"/>
              </a:buClr>
              <a:buSzPts val="3000"/>
              <a:buFont typeface="Golos Text Medium"/>
              <a:buNone/>
              <a:defRPr sz="3000">
                <a:solidFill>
                  <a:schemeClr val="dk1"/>
                </a:solidFill>
                <a:latin typeface="Golos Text Medium"/>
                <a:ea typeface="Golos Text Medium"/>
                <a:cs typeface="Golos Text Medium"/>
                <a:sym typeface="Golos Text Medium"/>
              </a:defRPr>
            </a:lvl1pPr>
            <a:lvl2pPr lvl="1" rtl="0">
              <a:lnSpc>
                <a:spcPct val="115000"/>
              </a:lnSpc>
              <a:spcBef>
                <a:spcPts val="0"/>
              </a:spcBef>
              <a:spcAft>
                <a:spcPts val="0"/>
              </a:spcAft>
              <a:buClr>
                <a:schemeClr val="dk1"/>
              </a:buClr>
              <a:buSzPts val="3200"/>
              <a:buFont typeface="Golos Text Medium"/>
              <a:buNone/>
              <a:defRPr sz="3200">
                <a:solidFill>
                  <a:schemeClr val="dk1"/>
                </a:solidFill>
                <a:latin typeface="Golos Text Medium"/>
                <a:ea typeface="Golos Text Medium"/>
                <a:cs typeface="Golos Text Medium"/>
                <a:sym typeface="Golos Text Medium"/>
              </a:defRPr>
            </a:lvl2pPr>
            <a:lvl3pPr lvl="2" rtl="0">
              <a:lnSpc>
                <a:spcPct val="115000"/>
              </a:lnSpc>
              <a:spcBef>
                <a:spcPts val="0"/>
              </a:spcBef>
              <a:spcAft>
                <a:spcPts val="0"/>
              </a:spcAft>
              <a:buClr>
                <a:schemeClr val="dk1"/>
              </a:buClr>
              <a:buSzPts val="3200"/>
              <a:buFont typeface="Golos Text Medium"/>
              <a:buNone/>
              <a:defRPr sz="3200">
                <a:solidFill>
                  <a:schemeClr val="dk1"/>
                </a:solidFill>
                <a:latin typeface="Golos Text Medium"/>
                <a:ea typeface="Golos Text Medium"/>
                <a:cs typeface="Golos Text Medium"/>
                <a:sym typeface="Golos Text Medium"/>
              </a:defRPr>
            </a:lvl3pPr>
            <a:lvl4pPr lvl="3" rtl="0">
              <a:lnSpc>
                <a:spcPct val="115000"/>
              </a:lnSpc>
              <a:spcBef>
                <a:spcPts val="0"/>
              </a:spcBef>
              <a:spcAft>
                <a:spcPts val="0"/>
              </a:spcAft>
              <a:buClr>
                <a:schemeClr val="dk1"/>
              </a:buClr>
              <a:buSzPts val="3200"/>
              <a:buFont typeface="Golos Text Medium"/>
              <a:buNone/>
              <a:defRPr sz="3200">
                <a:solidFill>
                  <a:schemeClr val="dk1"/>
                </a:solidFill>
                <a:latin typeface="Golos Text Medium"/>
                <a:ea typeface="Golos Text Medium"/>
                <a:cs typeface="Golos Text Medium"/>
                <a:sym typeface="Golos Text Medium"/>
              </a:defRPr>
            </a:lvl4pPr>
            <a:lvl5pPr lvl="4" rtl="0">
              <a:lnSpc>
                <a:spcPct val="115000"/>
              </a:lnSpc>
              <a:spcBef>
                <a:spcPts val="0"/>
              </a:spcBef>
              <a:spcAft>
                <a:spcPts val="0"/>
              </a:spcAft>
              <a:buClr>
                <a:schemeClr val="dk1"/>
              </a:buClr>
              <a:buSzPts val="3200"/>
              <a:buFont typeface="Golos Text Medium"/>
              <a:buNone/>
              <a:defRPr sz="3200">
                <a:solidFill>
                  <a:schemeClr val="dk1"/>
                </a:solidFill>
                <a:latin typeface="Golos Text Medium"/>
                <a:ea typeface="Golos Text Medium"/>
                <a:cs typeface="Golos Text Medium"/>
                <a:sym typeface="Golos Text Medium"/>
              </a:defRPr>
            </a:lvl5pPr>
            <a:lvl6pPr lvl="5" rtl="0">
              <a:lnSpc>
                <a:spcPct val="115000"/>
              </a:lnSpc>
              <a:spcBef>
                <a:spcPts val="0"/>
              </a:spcBef>
              <a:spcAft>
                <a:spcPts val="0"/>
              </a:spcAft>
              <a:buClr>
                <a:schemeClr val="dk1"/>
              </a:buClr>
              <a:buSzPts val="3200"/>
              <a:buFont typeface="Golos Text Medium"/>
              <a:buNone/>
              <a:defRPr sz="3200">
                <a:solidFill>
                  <a:schemeClr val="dk1"/>
                </a:solidFill>
                <a:latin typeface="Golos Text Medium"/>
                <a:ea typeface="Golos Text Medium"/>
                <a:cs typeface="Golos Text Medium"/>
                <a:sym typeface="Golos Text Medium"/>
              </a:defRPr>
            </a:lvl6pPr>
            <a:lvl7pPr lvl="6" rtl="0">
              <a:lnSpc>
                <a:spcPct val="115000"/>
              </a:lnSpc>
              <a:spcBef>
                <a:spcPts val="0"/>
              </a:spcBef>
              <a:spcAft>
                <a:spcPts val="0"/>
              </a:spcAft>
              <a:buClr>
                <a:schemeClr val="dk1"/>
              </a:buClr>
              <a:buSzPts val="3200"/>
              <a:buFont typeface="Golos Text Medium"/>
              <a:buNone/>
              <a:defRPr sz="3200">
                <a:solidFill>
                  <a:schemeClr val="dk1"/>
                </a:solidFill>
                <a:latin typeface="Golos Text Medium"/>
                <a:ea typeface="Golos Text Medium"/>
                <a:cs typeface="Golos Text Medium"/>
                <a:sym typeface="Golos Text Medium"/>
              </a:defRPr>
            </a:lvl7pPr>
            <a:lvl8pPr lvl="7" rtl="0">
              <a:lnSpc>
                <a:spcPct val="115000"/>
              </a:lnSpc>
              <a:spcBef>
                <a:spcPts val="0"/>
              </a:spcBef>
              <a:spcAft>
                <a:spcPts val="0"/>
              </a:spcAft>
              <a:buClr>
                <a:schemeClr val="dk1"/>
              </a:buClr>
              <a:buSzPts val="3200"/>
              <a:buFont typeface="Golos Text Medium"/>
              <a:buNone/>
              <a:defRPr sz="3200">
                <a:solidFill>
                  <a:schemeClr val="dk1"/>
                </a:solidFill>
                <a:latin typeface="Golos Text Medium"/>
                <a:ea typeface="Golos Text Medium"/>
                <a:cs typeface="Golos Text Medium"/>
                <a:sym typeface="Golos Text Medium"/>
              </a:defRPr>
            </a:lvl8pPr>
            <a:lvl9pPr lvl="8" rtl="0">
              <a:lnSpc>
                <a:spcPct val="115000"/>
              </a:lnSpc>
              <a:spcBef>
                <a:spcPts val="0"/>
              </a:spcBef>
              <a:spcAft>
                <a:spcPts val="0"/>
              </a:spcAft>
              <a:buClr>
                <a:schemeClr val="dk1"/>
              </a:buClr>
              <a:buSzPts val="3200"/>
              <a:buFont typeface="Golos Text Medium"/>
              <a:buNone/>
              <a:defRPr sz="3200">
                <a:solidFill>
                  <a:schemeClr val="dk1"/>
                </a:solidFill>
                <a:latin typeface="Golos Text Medium"/>
                <a:ea typeface="Golos Text Medium"/>
                <a:cs typeface="Golos Text Medium"/>
                <a:sym typeface="Golos Text Medium"/>
              </a:defRPr>
            </a:lvl9pPr>
          </a:lstStyle>
          <a:p>
            <a:endParaRPr/>
          </a:p>
        </p:txBody>
      </p:sp>
      <p:sp>
        <p:nvSpPr>
          <p:cNvPr id="23" name="Google Shape;23;p5"/>
          <p:cNvSpPr txBox="1">
            <a:spLocks noGrp="1"/>
          </p:cNvSpPr>
          <p:nvPr>
            <p:ph type="subTitle" idx="2"/>
          </p:nvPr>
        </p:nvSpPr>
        <p:spPr>
          <a:xfrm>
            <a:off x="715096" y="1242400"/>
            <a:ext cx="3856800" cy="5253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Clr>
                <a:schemeClr val="dk1"/>
              </a:buClr>
              <a:buSzPts val="2400"/>
              <a:buFont typeface="Bebas Neue"/>
              <a:buNone/>
              <a:defRPr sz="2000">
                <a:solidFill>
                  <a:schemeClr val="dk1"/>
                </a:solidFill>
                <a:latin typeface="Golos Text Medium"/>
                <a:ea typeface="Golos Text Medium"/>
                <a:cs typeface="Golos Text Medium"/>
                <a:sym typeface="Golos Text Medium"/>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4" name="Google Shape;24;p5"/>
          <p:cNvSpPr txBox="1">
            <a:spLocks noGrp="1"/>
          </p:cNvSpPr>
          <p:nvPr>
            <p:ph type="subTitle" idx="3"/>
          </p:nvPr>
        </p:nvSpPr>
        <p:spPr>
          <a:xfrm>
            <a:off x="4572000" y="1767700"/>
            <a:ext cx="3856800" cy="2840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 name="Google Shape;25;p5"/>
          <p:cNvSpPr txBox="1">
            <a:spLocks noGrp="1"/>
          </p:cNvSpPr>
          <p:nvPr>
            <p:ph type="subTitle" idx="4"/>
          </p:nvPr>
        </p:nvSpPr>
        <p:spPr>
          <a:xfrm>
            <a:off x="4571996" y="1242400"/>
            <a:ext cx="3856800" cy="5253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Clr>
                <a:schemeClr val="dk1"/>
              </a:buClr>
              <a:buSzPts val="2400"/>
              <a:buFont typeface="Bebas Neue"/>
              <a:buNone/>
              <a:defRPr sz="2000">
                <a:solidFill>
                  <a:schemeClr val="dk1"/>
                </a:solidFill>
                <a:latin typeface="Golos Text Medium"/>
                <a:ea typeface="Golos Text Medium"/>
                <a:cs typeface="Golos Text Medium"/>
                <a:sym typeface="Golos Text Medium"/>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pic>
        <p:nvPicPr>
          <p:cNvPr id="34" name="Google Shape;34;p8"/>
          <p:cNvPicPr preferRelativeResize="0"/>
          <p:nvPr/>
        </p:nvPicPr>
        <p:blipFill>
          <a:blip r:embed="rId2">
            <a:alphaModFix/>
          </a:blip>
          <a:stretch>
            <a:fillRect/>
          </a:stretch>
        </p:blipFill>
        <p:spPr>
          <a:xfrm rot="10800000">
            <a:off x="0" y="0"/>
            <a:ext cx="9144000" cy="5143500"/>
          </a:xfrm>
          <a:prstGeom prst="rect">
            <a:avLst/>
          </a:prstGeom>
          <a:noFill/>
          <a:ln>
            <a:noFill/>
          </a:ln>
        </p:spPr>
      </p:pic>
      <p:sp>
        <p:nvSpPr>
          <p:cNvPr id="35" name="Google Shape;35;p8"/>
          <p:cNvSpPr txBox="1">
            <a:spLocks noGrp="1"/>
          </p:cNvSpPr>
          <p:nvPr>
            <p:ph type="title"/>
          </p:nvPr>
        </p:nvSpPr>
        <p:spPr>
          <a:xfrm>
            <a:off x="715100" y="662225"/>
            <a:ext cx="7713900" cy="3337200"/>
          </a:xfrm>
          <a:prstGeom prst="rect">
            <a:avLst/>
          </a:prstGeom>
        </p:spPr>
        <p:txBody>
          <a:bodyPr spcFirstLastPara="1" wrap="square" lIns="91425" tIns="91425" rIns="91425" bIns="91425" anchor="t" anchorCtr="0">
            <a:noAutofit/>
          </a:bodyPr>
          <a:lstStyle>
            <a:lvl1pPr lvl="0">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pic>
        <p:nvPicPr>
          <p:cNvPr id="37" name="Google Shape;37;p9"/>
          <p:cNvPicPr preferRelativeResize="0"/>
          <p:nvPr/>
        </p:nvPicPr>
        <p:blipFill>
          <a:blip r:embed="rId2">
            <a:alphaModFix/>
          </a:blip>
          <a:stretch>
            <a:fillRect/>
          </a:stretch>
        </p:blipFill>
        <p:spPr>
          <a:xfrm>
            <a:off x="0" y="0"/>
            <a:ext cx="9144000" cy="5143500"/>
          </a:xfrm>
          <a:prstGeom prst="rect">
            <a:avLst/>
          </a:prstGeom>
          <a:noFill/>
          <a:ln>
            <a:noFill/>
          </a:ln>
        </p:spPr>
      </p:pic>
      <p:sp>
        <p:nvSpPr>
          <p:cNvPr id="38" name="Google Shape;38;p9"/>
          <p:cNvSpPr txBox="1">
            <a:spLocks noGrp="1"/>
          </p:cNvSpPr>
          <p:nvPr>
            <p:ph type="title"/>
          </p:nvPr>
        </p:nvSpPr>
        <p:spPr>
          <a:xfrm>
            <a:off x="720000" y="367423"/>
            <a:ext cx="7704000" cy="84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9" name="Google Shape;39;p9"/>
          <p:cNvSpPr txBox="1">
            <a:spLocks noGrp="1"/>
          </p:cNvSpPr>
          <p:nvPr>
            <p:ph type="subTitle" idx="1"/>
          </p:nvPr>
        </p:nvSpPr>
        <p:spPr>
          <a:xfrm>
            <a:off x="2241550" y="1348750"/>
            <a:ext cx="4661100" cy="1681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0"/>
        <p:cNvGrpSpPr/>
        <p:nvPr/>
      </p:nvGrpSpPr>
      <p:grpSpPr>
        <a:xfrm>
          <a:off x="0" y="0"/>
          <a:ext cx="0" cy="0"/>
          <a:chOff x="0" y="0"/>
          <a:chExt cx="0" cy="0"/>
        </a:xfrm>
      </p:grpSpPr>
      <p:pic>
        <p:nvPicPr>
          <p:cNvPr id="41" name="Google Shape;41;p10"/>
          <p:cNvPicPr preferRelativeResize="0"/>
          <p:nvPr/>
        </p:nvPicPr>
        <p:blipFill>
          <a:blip r:embed="rId2">
            <a:alphaModFix/>
          </a:blip>
          <a:stretch>
            <a:fillRect/>
          </a:stretch>
        </p:blipFill>
        <p:spPr>
          <a:xfrm>
            <a:off x="0" y="0"/>
            <a:ext cx="9144000" cy="5143500"/>
          </a:xfrm>
          <a:prstGeom prst="rect">
            <a:avLst/>
          </a:prstGeom>
          <a:noFill/>
          <a:ln>
            <a:noFill/>
          </a:ln>
        </p:spPr>
      </p:pic>
      <p:sp>
        <p:nvSpPr>
          <p:cNvPr id="42" name="Google Shape;42;p10"/>
          <p:cNvSpPr txBox="1">
            <a:spLocks noGrp="1"/>
          </p:cNvSpPr>
          <p:nvPr>
            <p:ph type="title"/>
          </p:nvPr>
        </p:nvSpPr>
        <p:spPr>
          <a:xfrm>
            <a:off x="720000" y="22854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3"/>
        <p:cNvGrpSpPr/>
        <p:nvPr/>
      </p:nvGrpSpPr>
      <p:grpSpPr>
        <a:xfrm>
          <a:off x="0" y="0"/>
          <a:ext cx="0" cy="0"/>
          <a:chOff x="0" y="0"/>
          <a:chExt cx="0" cy="0"/>
        </a:xfrm>
      </p:grpSpPr>
      <p:pic>
        <p:nvPicPr>
          <p:cNvPr id="44" name="Google Shape;44;p11"/>
          <p:cNvPicPr preferRelativeResize="0"/>
          <p:nvPr/>
        </p:nvPicPr>
        <p:blipFill>
          <a:blip r:embed="rId2">
            <a:alphaModFix/>
          </a:blip>
          <a:stretch>
            <a:fillRect/>
          </a:stretch>
        </p:blipFill>
        <p:spPr>
          <a:xfrm>
            <a:off x="0" y="0"/>
            <a:ext cx="9144000" cy="5143500"/>
          </a:xfrm>
          <a:prstGeom prst="rect">
            <a:avLst/>
          </a:prstGeom>
          <a:noFill/>
          <a:ln>
            <a:noFill/>
          </a:ln>
        </p:spPr>
      </p:pic>
      <p:sp>
        <p:nvSpPr>
          <p:cNvPr id="45" name="Google Shape;45;p11"/>
          <p:cNvSpPr txBox="1">
            <a:spLocks noGrp="1"/>
          </p:cNvSpPr>
          <p:nvPr>
            <p:ph type="title" hasCustomPrompt="1"/>
          </p:nvPr>
        </p:nvSpPr>
        <p:spPr>
          <a:xfrm>
            <a:off x="1284000" y="1558475"/>
            <a:ext cx="65760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46" name="Google Shape;46;p11"/>
          <p:cNvSpPr txBox="1">
            <a:spLocks noGrp="1"/>
          </p:cNvSpPr>
          <p:nvPr>
            <p:ph type="subTitle" idx="1"/>
          </p:nvPr>
        </p:nvSpPr>
        <p:spPr>
          <a:xfrm>
            <a:off x="1284000" y="3069625"/>
            <a:ext cx="65760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68"/>
        <p:cNvGrpSpPr/>
        <p:nvPr/>
      </p:nvGrpSpPr>
      <p:grpSpPr>
        <a:xfrm>
          <a:off x="0" y="0"/>
          <a:ext cx="0" cy="0"/>
          <a:chOff x="0" y="0"/>
          <a:chExt cx="0" cy="0"/>
        </a:xfrm>
      </p:grpSpPr>
      <p:pic>
        <p:nvPicPr>
          <p:cNvPr id="69" name="Google Shape;69;p16"/>
          <p:cNvPicPr preferRelativeResize="0"/>
          <p:nvPr/>
        </p:nvPicPr>
        <p:blipFill>
          <a:blip r:embed="rId2">
            <a:alphaModFix amt="67000"/>
          </a:blip>
          <a:stretch>
            <a:fillRect/>
          </a:stretch>
        </p:blipFill>
        <p:spPr>
          <a:xfrm flipH="1">
            <a:off x="0" y="0"/>
            <a:ext cx="9144000" cy="51435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535000"/>
            <a:ext cx="7713900" cy="707400"/>
          </a:xfrm>
          <a:prstGeom prst="rect">
            <a:avLst/>
          </a:prstGeom>
          <a:noFill/>
          <a:ln>
            <a:noFill/>
          </a:ln>
        </p:spPr>
        <p:txBody>
          <a:bodyPr spcFirstLastPara="1" wrap="square" lIns="91425" tIns="91425" rIns="91425" bIns="91425" anchor="t" anchorCtr="0">
            <a:noAutofit/>
          </a:bodyPr>
          <a:lstStyle>
            <a:lvl1pPr lvl="0" rtl="0">
              <a:lnSpc>
                <a:spcPct val="115000"/>
              </a:lnSpc>
              <a:spcBef>
                <a:spcPts val="0"/>
              </a:spcBef>
              <a:spcAft>
                <a:spcPts val="0"/>
              </a:spcAft>
              <a:buClr>
                <a:schemeClr val="dk1"/>
              </a:buClr>
              <a:buSzPts val="3000"/>
              <a:buFont typeface="Golos Text Medium"/>
              <a:buNone/>
              <a:defRPr sz="3000">
                <a:solidFill>
                  <a:schemeClr val="dk1"/>
                </a:solidFill>
                <a:latin typeface="Golos Text Medium"/>
                <a:ea typeface="Golos Text Medium"/>
                <a:cs typeface="Golos Text Medium"/>
                <a:sym typeface="Golos Text Medium"/>
              </a:defRPr>
            </a:lvl1pPr>
            <a:lvl2pPr lvl="1" rtl="0">
              <a:lnSpc>
                <a:spcPct val="115000"/>
              </a:lnSpc>
              <a:spcBef>
                <a:spcPts val="0"/>
              </a:spcBef>
              <a:spcAft>
                <a:spcPts val="0"/>
              </a:spcAft>
              <a:buClr>
                <a:schemeClr val="dk1"/>
              </a:buClr>
              <a:buSzPts val="3200"/>
              <a:buFont typeface="Golos Text Medium"/>
              <a:buNone/>
              <a:defRPr sz="3200">
                <a:solidFill>
                  <a:schemeClr val="dk1"/>
                </a:solidFill>
                <a:latin typeface="Golos Text Medium"/>
                <a:ea typeface="Golos Text Medium"/>
                <a:cs typeface="Golos Text Medium"/>
                <a:sym typeface="Golos Text Medium"/>
              </a:defRPr>
            </a:lvl2pPr>
            <a:lvl3pPr lvl="2" rtl="0">
              <a:lnSpc>
                <a:spcPct val="115000"/>
              </a:lnSpc>
              <a:spcBef>
                <a:spcPts val="0"/>
              </a:spcBef>
              <a:spcAft>
                <a:spcPts val="0"/>
              </a:spcAft>
              <a:buClr>
                <a:schemeClr val="dk1"/>
              </a:buClr>
              <a:buSzPts val="3200"/>
              <a:buFont typeface="Golos Text Medium"/>
              <a:buNone/>
              <a:defRPr sz="3200">
                <a:solidFill>
                  <a:schemeClr val="dk1"/>
                </a:solidFill>
                <a:latin typeface="Golos Text Medium"/>
                <a:ea typeface="Golos Text Medium"/>
                <a:cs typeface="Golos Text Medium"/>
                <a:sym typeface="Golos Text Medium"/>
              </a:defRPr>
            </a:lvl3pPr>
            <a:lvl4pPr lvl="3" rtl="0">
              <a:lnSpc>
                <a:spcPct val="115000"/>
              </a:lnSpc>
              <a:spcBef>
                <a:spcPts val="0"/>
              </a:spcBef>
              <a:spcAft>
                <a:spcPts val="0"/>
              </a:spcAft>
              <a:buClr>
                <a:schemeClr val="dk1"/>
              </a:buClr>
              <a:buSzPts val="3200"/>
              <a:buFont typeface="Golos Text Medium"/>
              <a:buNone/>
              <a:defRPr sz="3200">
                <a:solidFill>
                  <a:schemeClr val="dk1"/>
                </a:solidFill>
                <a:latin typeface="Golos Text Medium"/>
                <a:ea typeface="Golos Text Medium"/>
                <a:cs typeface="Golos Text Medium"/>
                <a:sym typeface="Golos Text Medium"/>
              </a:defRPr>
            </a:lvl4pPr>
            <a:lvl5pPr lvl="4" rtl="0">
              <a:lnSpc>
                <a:spcPct val="115000"/>
              </a:lnSpc>
              <a:spcBef>
                <a:spcPts val="0"/>
              </a:spcBef>
              <a:spcAft>
                <a:spcPts val="0"/>
              </a:spcAft>
              <a:buClr>
                <a:schemeClr val="dk1"/>
              </a:buClr>
              <a:buSzPts val="3200"/>
              <a:buFont typeface="Golos Text Medium"/>
              <a:buNone/>
              <a:defRPr sz="3200">
                <a:solidFill>
                  <a:schemeClr val="dk1"/>
                </a:solidFill>
                <a:latin typeface="Golos Text Medium"/>
                <a:ea typeface="Golos Text Medium"/>
                <a:cs typeface="Golos Text Medium"/>
                <a:sym typeface="Golos Text Medium"/>
              </a:defRPr>
            </a:lvl5pPr>
            <a:lvl6pPr lvl="5" rtl="0">
              <a:lnSpc>
                <a:spcPct val="115000"/>
              </a:lnSpc>
              <a:spcBef>
                <a:spcPts val="0"/>
              </a:spcBef>
              <a:spcAft>
                <a:spcPts val="0"/>
              </a:spcAft>
              <a:buClr>
                <a:schemeClr val="dk1"/>
              </a:buClr>
              <a:buSzPts val="3200"/>
              <a:buFont typeface="Golos Text Medium"/>
              <a:buNone/>
              <a:defRPr sz="3200">
                <a:solidFill>
                  <a:schemeClr val="dk1"/>
                </a:solidFill>
                <a:latin typeface="Golos Text Medium"/>
                <a:ea typeface="Golos Text Medium"/>
                <a:cs typeface="Golos Text Medium"/>
                <a:sym typeface="Golos Text Medium"/>
              </a:defRPr>
            </a:lvl6pPr>
            <a:lvl7pPr lvl="6" rtl="0">
              <a:lnSpc>
                <a:spcPct val="115000"/>
              </a:lnSpc>
              <a:spcBef>
                <a:spcPts val="0"/>
              </a:spcBef>
              <a:spcAft>
                <a:spcPts val="0"/>
              </a:spcAft>
              <a:buClr>
                <a:schemeClr val="dk1"/>
              </a:buClr>
              <a:buSzPts val="3200"/>
              <a:buFont typeface="Golos Text Medium"/>
              <a:buNone/>
              <a:defRPr sz="3200">
                <a:solidFill>
                  <a:schemeClr val="dk1"/>
                </a:solidFill>
                <a:latin typeface="Golos Text Medium"/>
                <a:ea typeface="Golos Text Medium"/>
                <a:cs typeface="Golos Text Medium"/>
                <a:sym typeface="Golos Text Medium"/>
              </a:defRPr>
            </a:lvl7pPr>
            <a:lvl8pPr lvl="7" rtl="0">
              <a:lnSpc>
                <a:spcPct val="115000"/>
              </a:lnSpc>
              <a:spcBef>
                <a:spcPts val="0"/>
              </a:spcBef>
              <a:spcAft>
                <a:spcPts val="0"/>
              </a:spcAft>
              <a:buClr>
                <a:schemeClr val="dk1"/>
              </a:buClr>
              <a:buSzPts val="3200"/>
              <a:buFont typeface="Golos Text Medium"/>
              <a:buNone/>
              <a:defRPr sz="3200">
                <a:solidFill>
                  <a:schemeClr val="dk1"/>
                </a:solidFill>
                <a:latin typeface="Golos Text Medium"/>
                <a:ea typeface="Golos Text Medium"/>
                <a:cs typeface="Golos Text Medium"/>
                <a:sym typeface="Golos Text Medium"/>
              </a:defRPr>
            </a:lvl8pPr>
            <a:lvl9pPr lvl="8" rtl="0">
              <a:lnSpc>
                <a:spcPct val="115000"/>
              </a:lnSpc>
              <a:spcBef>
                <a:spcPts val="0"/>
              </a:spcBef>
              <a:spcAft>
                <a:spcPts val="0"/>
              </a:spcAft>
              <a:buClr>
                <a:schemeClr val="dk1"/>
              </a:buClr>
              <a:buSzPts val="3200"/>
              <a:buFont typeface="Golos Text Medium"/>
              <a:buNone/>
              <a:defRPr sz="3200">
                <a:solidFill>
                  <a:schemeClr val="dk1"/>
                </a:solidFill>
                <a:latin typeface="Golos Text Medium"/>
                <a:ea typeface="Golos Text Medium"/>
                <a:cs typeface="Golos Text Medium"/>
                <a:sym typeface="Golos Text Medium"/>
              </a:defRPr>
            </a:lvl9pPr>
          </a:lstStyle>
          <a:p>
            <a:endParaRPr/>
          </a:p>
        </p:txBody>
      </p:sp>
      <p:sp>
        <p:nvSpPr>
          <p:cNvPr id="7" name="Google Shape;7;p1"/>
          <p:cNvSpPr txBox="1">
            <a:spLocks noGrp="1"/>
          </p:cNvSpPr>
          <p:nvPr>
            <p:ph type="body" idx="1"/>
          </p:nvPr>
        </p:nvSpPr>
        <p:spPr>
          <a:xfrm>
            <a:off x="715100" y="1242450"/>
            <a:ext cx="7713900" cy="33660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Golos Text"/>
              <a:buChar char="●"/>
              <a:defRPr>
                <a:solidFill>
                  <a:schemeClr val="dk1"/>
                </a:solidFill>
                <a:latin typeface="Golos Text"/>
                <a:ea typeface="Golos Text"/>
                <a:cs typeface="Golos Text"/>
                <a:sym typeface="Golos Text"/>
              </a:defRPr>
            </a:lvl1pPr>
            <a:lvl2pPr marL="914400" lvl="1" indent="-317500">
              <a:lnSpc>
                <a:spcPct val="115000"/>
              </a:lnSpc>
              <a:spcBef>
                <a:spcPts val="0"/>
              </a:spcBef>
              <a:spcAft>
                <a:spcPts val="0"/>
              </a:spcAft>
              <a:buClr>
                <a:schemeClr val="dk1"/>
              </a:buClr>
              <a:buSzPts val="1400"/>
              <a:buFont typeface="Golos Text"/>
              <a:buChar char="○"/>
              <a:defRPr>
                <a:solidFill>
                  <a:schemeClr val="dk1"/>
                </a:solidFill>
                <a:latin typeface="Golos Text"/>
                <a:ea typeface="Golos Text"/>
                <a:cs typeface="Golos Text"/>
                <a:sym typeface="Golos Text"/>
              </a:defRPr>
            </a:lvl2pPr>
            <a:lvl3pPr marL="1371600" lvl="2" indent="-317500">
              <a:lnSpc>
                <a:spcPct val="115000"/>
              </a:lnSpc>
              <a:spcBef>
                <a:spcPts val="0"/>
              </a:spcBef>
              <a:spcAft>
                <a:spcPts val="0"/>
              </a:spcAft>
              <a:buClr>
                <a:schemeClr val="dk1"/>
              </a:buClr>
              <a:buSzPts val="1400"/>
              <a:buFont typeface="Golos Text"/>
              <a:buChar char="■"/>
              <a:defRPr>
                <a:solidFill>
                  <a:schemeClr val="dk1"/>
                </a:solidFill>
                <a:latin typeface="Golos Text"/>
                <a:ea typeface="Golos Text"/>
                <a:cs typeface="Golos Text"/>
                <a:sym typeface="Golos Text"/>
              </a:defRPr>
            </a:lvl3pPr>
            <a:lvl4pPr marL="1828800" lvl="3" indent="-317500">
              <a:lnSpc>
                <a:spcPct val="115000"/>
              </a:lnSpc>
              <a:spcBef>
                <a:spcPts val="0"/>
              </a:spcBef>
              <a:spcAft>
                <a:spcPts val="0"/>
              </a:spcAft>
              <a:buClr>
                <a:schemeClr val="dk1"/>
              </a:buClr>
              <a:buSzPts val="1400"/>
              <a:buFont typeface="Golos Text"/>
              <a:buChar char="●"/>
              <a:defRPr>
                <a:solidFill>
                  <a:schemeClr val="dk1"/>
                </a:solidFill>
                <a:latin typeface="Golos Text"/>
                <a:ea typeface="Golos Text"/>
                <a:cs typeface="Golos Text"/>
                <a:sym typeface="Golos Text"/>
              </a:defRPr>
            </a:lvl4pPr>
            <a:lvl5pPr marL="2286000" lvl="4" indent="-317500">
              <a:lnSpc>
                <a:spcPct val="115000"/>
              </a:lnSpc>
              <a:spcBef>
                <a:spcPts val="0"/>
              </a:spcBef>
              <a:spcAft>
                <a:spcPts val="0"/>
              </a:spcAft>
              <a:buClr>
                <a:schemeClr val="dk1"/>
              </a:buClr>
              <a:buSzPts val="1400"/>
              <a:buFont typeface="Golos Text"/>
              <a:buChar char="○"/>
              <a:defRPr>
                <a:solidFill>
                  <a:schemeClr val="dk1"/>
                </a:solidFill>
                <a:latin typeface="Golos Text"/>
                <a:ea typeface="Golos Text"/>
                <a:cs typeface="Golos Text"/>
                <a:sym typeface="Golos Text"/>
              </a:defRPr>
            </a:lvl5pPr>
            <a:lvl6pPr marL="2743200" lvl="5" indent="-317500">
              <a:lnSpc>
                <a:spcPct val="115000"/>
              </a:lnSpc>
              <a:spcBef>
                <a:spcPts val="0"/>
              </a:spcBef>
              <a:spcAft>
                <a:spcPts val="0"/>
              </a:spcAft>
              <a:buClr>
                <a:schemeClr val="dk1"/>
              </a:buClr>
              <a:buSzPts val="1400"/>
              <a:buFont typeface="Golos Text"/>
              <a:buChar char="■"/>
              <a:defRPr>
                <a:solidFill>
                  <a:schemeClr val="dk1"/>
                </a:solidFill>
                <a:latin typeface="Golos Text"/>
                <a:ea typeface="Golos Text"/>
                <a:cs typeface="Golos Text"/>
                <a:sym typeface="Golos Text"/>
              </a:defRPr>
            </a:lvl6pPr>
            <a:lvl7pPr marL="3200400" lvl="6" indent="-317500">
              <a:lnSpc>
                <a:spcPct val="115000"/>
              </a:lnSpc>
              <a:spcBef>
                <a:spcPts val="0"/>
              </a:spcBef>
              <a:spcAft>
                <a:spcPts val="0"/>
              </a:spcAft>
              <a:buClr>
                <a:schemeClr val="dk1"/>
              </a:buClr>
              <a:buSzPts val="1400"/>
              <a:buFont typeface="Golos Text"/>
              <a:buChar char="●"/>
              <a:defRPr>
                <a:solidFill>
                  <a:schemeClr val="dk1"/>
                </a:solidFill>
                <a:latin typeface="Golos Text"/>
                <a:ea typeface="Golos Text"/>
                <a:cs typeface="Golos Text"/>
                <a:sym typeface="Golos Text"/>
              </a:defRPr>
            </a:lvl7pPr>
            <a:lvl8pPr marL="3657600" lvl="7" indent="-317500">
              <a:lnSpc>
                <a:spcPct val="115000"/>
              </a:lnSpc>
              <a:spcBef>
                <a:spcPts val="0"/>
              </a:spcBef>
              <a:spcAft>
                <a:spcPts val="0"/>
              </a:spcAft>
              <a:buClr>
                <a:schemeClr val="dk1"/>
              </a:buClr>
              <a:buSzPts val="1400"/>
              <a:buFont typeface="Golos Text"/>
              <a:buChar char="○"/>
              <a:defRPr>
                <a:solidFill>
                  <a:schemeClr val="dk1"/>
                </a:solidFill>
                <a:latin typeface="Golos Text"/>
                <a:ea typeface="Golos Text"/>
                <a:cs typeface="Golos Text"/>
                <a:sym typeface="Golos Text"/>
              </a:defRPr>
            </a:lvl8pPr>
            <a:lvl9pPr marL="4114800" lvl="8" indent="-317500">
              <a:lnSpc>
                <a:spcPct val="115000"/>
              </a:lnSpc>
              <a:spcBef>
                <a:spcPts val="0"/>
              </a:spcBef>
              <a:spcAft>
                <a:spcPts val="0"/>
              </a:spcAft>
              <a:buClr>
                <a:schemeClr val="dk1"/>
              </a:buClr>
              <a:buSzPts val="1400"/>
              <a:buFont typeface="Golos Text"/>
              <a:buChar char="■"/>
              <a:defRPr>
                <a:solidFill>
                  <a:schemeClr val="dk1"/>
                </a:solidFill>
                <a:latin typeface="Golos Text"/>
                <a:ea typeface="Golos Text"/>
                <a:cs typeface="Golos Text"/>
                <a:sym typeface="Golos Tex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4" r:id="rId4"/>
    <p:sldLayoutId id="2147483655" r:id="rId5"/>
    <p:sldLayoutId id="2147483656" r:id="rId6"/>
    <p:sldLayoutId id="2147483657" r:id="rId7"/>
    <p:sldLayoutId id="2147483658" r:id="rId8"/>
    <p:sldLayoutId id="2147483662" r:id="rId9"/>
    <p:sldLayoutId id="2147483663"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hyperlink" Target="https://www.geeksforgeeks.org/artificial-intelligence/vision-language-models-vlms-explained/"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hyperlink" Target="https://www.geeksforgeeks.org/artificial-intelligence/understanding-blip-a-huggingface-model/" TargetMode="External"/><Relationship Id="rId5" Type="http://schemas.openxmlformats.org/officeDocument/2006/relationships/hyperlink" Target="https://www.geeksforgeeks.org/artificial-intelligence/align-a-large-scale-image-and-noisy-text-model/" TargetMode="External"/><Relationship Id="rId4" Type="http://schemas.openxmlformats.org/officeDocument/2006/relationships/hyperlink" Target="https://www.geeksforgeeks.org/deep-learning/clip-contrastive-language-image-pretraining/"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geeksforgeeks.org/computer-vision/what-is-image-classification/"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geeksforgeeks.org/computer-vision/what-is-object-detection-in-computer-vision/"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geeksforgeeks.org/computer-vision/explain-image-segmentation-techniques-and-applications/"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geeksforgeeks.org/machine-learning/face-recognition-using-artificial-intelligence/"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hyperlink" Target="https://www.geeksforgeeks.org/computer-vision/computer-vision-introduction/" TargetMode="External"/><Relationship Id="rId4" Type="http://schemas.openxmlformats.org/officeDocument/2006/relationships/hyperlink" Target="https://www.geeksforgeeks.org/machine-learning/ml-getting-started-with-alexnet/"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www.geeksforgeeks.org/computer-vision/vgg-net-architecture-explained/"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hyperlink" Target="https://www.geeksforgeeks.org/deep-learning/residual-networks-resnet-deep-learning/"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hyperlink" Target="https://www.geeksforgeeks.org/machine-learning/deep-neural-network-with-l-layers/"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1.png"/><Relationship Id="rId2" Type="http://schemas.openxmlformats.org/officeDocument/2006/relationships/hyperlink" Target="mailto:elena.paraschiv@ici.ro" TargetMode="Externa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hyperlink" Target="https://www.geeksforgeeks.org/deep-learning/what-is-fully-connected-layer-in-deep-learning/" TargetMode="External"/><Relationship Id="rId3" Type="http://schemas.openxmlformats.org/officeDocument/2006/relationships/hyperlink" Target="https://www.geeksforgeeks.org/computer-vision/deep-learning-for-computer-vision/" TargetMode="External"/><Relationship Id="rId7" Type="http://schemas.openxmlformats.org/officeDocument/2006/relationships/hyperlink" Target="https://www.geeksforgeeks.org/deep-learning/cnn-introduction-to-pooling-layer/"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hyperlink" Target="https://www.geeksforgeeks.org/machine-learning/what-are-convolution-layers/" TargetMode="External"/><Relationship Id="rId5" Type="http://schemas.openxmlformats.org/officeDocument/2006/relationships/hyperlink" Target="https://www.geeksforgeeks.org/machine-learning/introduction-convolution-neural-network/" TargetMode="External"/><Relationship Id="rId4" Type="http://schemas.openxmlformats.org/officeDocument/2006/relationships/hyperlink" Target="https://www.geeksforgeeks.org/deep-learning/introduction-deep-learning/"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geeksforgeeks.org/machine-learning/stylegan-style-generative-adversarial-networks/" TargetMode="External"/><Relationship Id="rId3" Type="http://schemas.openxmlformats.org/officeDocument/2006/relationships/hyperlink" Target="https://www.geeksforgeeks.org/machine-learning/basics-of-generative-adversarial-networks-gans/" TargetMode="External"/><Relationship Id="rId7" Type="http://schemas.openxmlformats.org/officeDocument/2006/relationships/hyperlink" Target="https://www.geeksforgeeks.org/machine-learning/super-resolution-gan-srgan/"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hyperlink" Target="https://www.geeksforgeeks.org/machine-learning/cycle-generative-adversarial-network-cyclegan-2/" TargetMode="External"/><Relationship Id="rId5" Type="http://schemas.openxmlformats.org/officeDocument/2006/relationships/hyperlink" Target="https://www.geeksforgeeks.org/deep-learning/conditional-generative-adversarial-network/" TargetMode="External"/><Relationship Id="rId4" Type="http://schemas.openxmlformats.org/officeDocument/2006/relationships/hyperlink" Target="https://www.geeksforgeeks.org/machine-learning/deep-convolutional-gan-with-kera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geeksforgeeks.org/machine-learning/auto-encoders/"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hyperlink" Target="https://www.geeksforgeeks.org/deep-learning/contractive-autoencoder-cae/" TargetMode="External"/><Relationship Id="rId5" Type="http://schemas.openxmlformats.org/officeDocument/2006/relationships/hyperlink" Target="https://www.geeksforgeeks.org/machine-learning/denoising-autoencoders-in-machine-learning/" TargetMode="External"/><Relationship Id="rId4" Type="http://schemas.openxmlformats.org/officeDocument/2006/relationships/hyperlink" Target="https://www.geeksforgeeks.org/machine-learning/variational-autoencoder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geeksforgeeks.org/deep-learning/vision-transformer-vit-architecture/"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hyperlink" Target="https://www.geeksforgeeks.org/deep-learning/vision-transformers-vs-convolutional-neural-networks-cnns/" TargetMode="External"/><Relationship Id="rId4" Type="http://schemas.openxmlformats.org/officeDocument/2006/relationships/hyperlink" Target="https://www.geeksforgeeks.org/computer-vision/swin-transform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21"/>
          <p:cNvSpPr txBox="1">
            <a:spLocks noGrp="1"/>
          </p:cNvSpPr>
          <p:nvPr>
            <p:ph type="ctrTitle"/>
          </p:nvPr>
        </p:nvSpPr>
        <p:spPr>
          <a:xfrm>
            <a:off x="662569" y="878565"/>
            <a:ext cx="4652400" cy="2080765"/>
          </a:xfrm>
          <a:prstGeom prst="rect">
            <a:avLst/>
          </a:prstGeom>
        </p:spPr>
        <p:txBody>
          <a:bodyPr spcFirstLastPara="1" wrap="square" lIns="91425" tIns="91425" rIns="91425" bIns="91425" anchor="ctr" anchorCtr="0">
            <a:noAutofit/>
          </a:bodyPr>
          <a:lstStyle/>
          <a:p>
            <a:pPr lvl="0"/>
            <a:r>
              <a:rPr lang="en-US" sz="2400" dirty="0"/>
              <a:t>The Computer Vision Toolkit: Tasks, Architectures, and a Real Retina Pipeline</a:t>
            </a:r>
            <a:endParaRPr sz="2400" dirty="0">
              <a:latin typeface="Golos Text" panose="020B0604020202020204" charset="0"/>
              <a:cs typeface="Golos Text" panose="020B0604020202020204" charset="0"/>
            </a:endParaRPr>
          </a:p>
        </p:txBody>
      </p:sp>
      <p:grpSp>
        <p:nvGrpSpPr>
          <p:cNvPr id="180" name="Google Shape;253;p28">
            <a:extLst>
              <a:ext uri="{FF2B5EF4-FFF2-40B4-BE49-F238E27FC236}">
                <a16:creationId xmlns:a16="http://schemas.microsoft.com/office/drawing/2014/main" id="{2D5E9FF1-1FC3-43CC-BCBB-87150B28B171}"/>
              </a:ext>
            </a:extLst>
          </p:cNvPr>
          <p:cNvGrpSpPr/>
          <p:nvPr/>
        </p:nvGrpSpPr>
        <p:grpSpPr>
          <a:xfrm>
            <a:off x="5314969" y="878566"/>
            <a:ext cx="4234724" cy="5226201"/>
            <a:chOff x="4669526" y="152200"/>
            <a:chExt cx="4234724" cy="5226201"/>
          </a:xfrm>
        </p:grpSpPr>
        <p:pic>
          <p:nvPicPr>
            <p:cNvPr id="181" name="Google Shape;254;p28">
              <a:extLst>
                <a:ext uri="{FF2B5EF4-FFF2-40B4-BE49-F238E27FC236}">
                  <a16:creationId xmlns:a16="http://schemas.microsoft.com/office/drawing/2014/main" id="{88322F55-3FE9-4018-8100-417AAA4E52A6}"/>
                </a:ext>
              </a:extLst>
            </p:cNvPr>
            <p:cNvPicPr preferRelativeResize="0"/>
            <p:nvPr/>
          </p:nvPicPr>
          <p:blipFill rotWithShape="1">
            <a:blip r:embed="rId3">
              <a:alphaModFix/>
            </a:blip>
            <a:srcRect t="79" b="69"/>
            <a:stretch/>
          </p:blipFill>
          <p:spPr>
            <a:xfrm>
              <a:off x="4669526" y="152200"/>
              <a:ext cx="2867148" cy="2665575"/>
            </a:xfrm>
            <a:prstGeom prst="rect">
              <a:avLst/>
            </a:prstGeom>
            <a:noFill/>
            <a:ln>
              <a:noFill/>
            </a:ln>
          </p:spPr>
        </p:pic>
        <p:pic>
          <p:nvPicPr>
            <p:cNvPr id="182" name="Google Shape;255;p28">
              <a:extLst>
                <a:ext uri="{FF2B5EF4-FFF2-40B4-BE49-F238E27FC236}">
                  <a16:creationId xmlns:a16="http://schemas.microsoft.com/office/drawing/2014/main" id="{70530BAF-8D7C-4DBD-8F2C-EE2F79D0A17F}"/>
                </a:ext>
              </a:extLst>
            </p:cNvPr>
            <p:cNvPicPr preferRelativeResize="0"/>
            <p:nvPr/>
          </p:nvPicPr>
          <p:blipFill>
            <a:blip r:embed="rId4">
              <a:alphaModFix/>
            </a:blip>
            <a:stretch>
              <a:fillRect/>
            </a:stretch>
          </p:blipFill>
          <p:spPr>
            <a:xfrm>
              <a:off x="5081025" y="942100"/>
              <a:ext cx="3004475" cy="3510999"/>
            </a:xfrm>
            <a:prstGeom prst="rect">
              <a:avLst/>
            </a:prstGeom>
            <a:noFill/>
            <a:ln>
              <a:noFill/>
            </a:ln>
          </p:spPr>
        </p:pic>
        <p:pic>
          <p:nvPicPr>
            <p:cNvPr id="183" name="Google Shape;256;p28">
              <a:extLst>
                <a:ext uri="{FF2B5EF4-FFF2-40B4-BE49-F238E27FC236}">
                  <a16:creationId xmlns:a16="http://schemas.microsoft.com/office/drawing/2014/main" id="{B21D6261-9B9A-484D-8CD7-A28A1762DF2C}"/>
                </a:ext>
              </a:extLst>
            </p:cNvPr>
            <p:cNvPicPr preferRelativeResize="0"/>
            <p:nvPr/>
          </p:nvPicPr>
          <p:blipFill>
            <a:blip r:embed="rId5">
              <a:alphaModFix/>
            </a:blip>
            <a:stretch>
              <a:fillRect/>
            </a:stretch>
          </p:blipFill>
          <p:spPr>
            <a:xfrm>
              <a:off x="8141800" y="1032875"/>
              <a:ext cx="762450" cy="2037625"/>
            </a:xfrm>
            <a:prstGeom prst="rect">
              <a:avLst/>
            </a:prstGeom>
            <a:noFill/>
            <a:ln>
              <a:noFill/>
            </a:ln>
          </p:spPr>
        </p:pic>
        <p:pic>
          <p:nvPicPr>
            <p:cNvPr id="184" name="Google Shape;257;p28">
              <a:extLst>
                <a:ext uri="{FF2B5EF4-FFF2-40B4-BE49-F238E27FC236}">
                  <a16:creationId xmlns:a16="http://schemas.microsoft.com/office/drawing/2014/main" id="{D17D3DFE-DF10-4571-A1C9-0D6722A5FAD7}"/>
                </a:ext>
              </a:extLst>
            </p:cNvPr>
            <p:cNvPicPr preferRelativeResize="0"/>
            <p:nvPr/>
          </p:nvPicPr>
          <p:blipFill rotWithShape="1">
            <a:blip r:embed="rId6">
              <a:alphaModFix/>
            </a:blip>
            <a:srcRect/>
            <a:stretch/>
          </p:blipFill>
          <p:spPr>
            <a:xfrm>
              <a:off x="6709075" y="1790700"/>
              <a:ext cx="2195175" cy="3587701"/>
            </a:xfrm>
            <a:prstGeom prst="rect">
              <a:avLst/>
            </a:prstGeom>
            <a:noFill/>
            <a:ln>
              <a:noFill/>
            </a:ln>
          </p:spPr>
        </p:pic>
      </p:grpSp>
      <p:sp>
        <p:nvSpPr>
          <p:cNvPr id="8" name="Google Shape;82;p21">
            <a:extLst>
              <a:ext uri="{FF2B5EF4-FFF2-40B4-BE49-F238E27FC236}">
                <a16:creationId xmlns:a16="http://schemas.microsoft.com/office/drawing/2014/main" id="{67AA53FB-D201-406B-8902-EA7F92FC1AEB}"/>
              </a:ext>
            </a:extLst>
          </p:cNvPr>
          <p:cNvSpPr txBox="1">
            <a:spLocks/>
          </p:cNvSpPr>
          <p:nvPr/>
        </p:nvSpPr>
        <p:spPr>
          <a:xfrm>
            <a:off x="422682" y="3382116"/>
            <a:ext cx="5132173" cy="1857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chemeClr val="dk1"/>
              </a:buClr>
              <a:buSzPts val="5200"/>
              <a:buFont typeface="Golos Text Medium"/>
              <a:buNone/>
              <a:defRPr sz="4800" b="0" i="0" u="none" strike="noStrike" cap="none">
                <a:solidFill>
                  <a:schemeClr val="dk1"/>
                </a:solidFill>
                <a:latin typeface="Golos Text Medium"/>
                <a:ea typeface="Golos Text Medium"/>
                <a:cs typeface="Golos Text Medium"/>
                <a:sym typeface="Golos Text Medium"/>
              </a:defRPr>
            </a:lvl1pPr>
            <a:lvl2pPr marR="0" lvl="1" algn="ctr" rtl="0">
              <a:lnSpc>
                <a:spcPct val="115000"/>
              </a:lnSpc>
              <a:spcBef>
                <a:spcPts val="0"/>
              </a:spcBef>
              <a:spcAft>
                <a:spcPts val="0"/>
              </a:spcAft>
              <a:buClr>
                <a:schemeClr val="dk1"/>
              </a:buClr>
              <a:buSzPts val="5200"/>
              <a:buFont typeface="Golos Text Medium"/>
              <a:buNone/>
              <a:defRPr sz="5200" b="0" i="0" u="none" strike="noStrike" cap="none">
                <a:solidFill>
                  <a:schemeClr val="dk1"/>
                </a:solidFill>
                <a:latin typeface="Golos Text Medium"/>
                <a:ea typeface="Golos Text Medium"/>
                <a:cs typeface="Golos Text Medium"/>
                <a:sym typeface="Golos Text Medium"/>
              </a:defRPr>
            </a:lvl2pPr>
            <a:lvl3pPr marR="0" lvl="2" algn="ctr" rtl="0">
              <a:lnSpc>
                <a:spcPct val="115000"/>
              </a:lnSpc>
              <a:spcBef>
                <a:spcPts val="0"/>
              </a:spcBef>
              <a:spcAft>
                <a:spcPts val="0"/>
              </a:spcAft>
              <a:buClr>
                <a:schemeClr val="dk1"/>
              </a:buClr>
              <a:buSzPts val="5200"/>
              <a:buFont typeface="Golos Text Medium"/>
              <a:buNone/>
              <a:defRPr sz="5200" b="0" i="0" u="none" strike="noStrike" cap="none">
                <a:solidFill>
                  <a:schemeClr val="dk1"/>
                </a:solidFill>
                <a:latin typeface="Golos Text Medium"/>
                <a:ea typeface="Golos Text Medium"/>
                <a:cs typeface="Golos Text Medium"/>
                <a:sym typeface="Golos Text Medium"/>
              </a:defRPr>
            </a:lvl3pPr>
            <a:lvl4pPr marR="0" lvl="3" algn="ctr" rtl="0">
              <a:lnSpc>
                <a:spcPct val="115000"/>
              </a:lnSpc>
              <a:spcBef>
                <a:spcPts val="0"/>
              </a:spcBef>
              <a:spcAft>
                <a:spcPts val="0"/>
              </a:spcAft>
              <a:buClr>
                <a:schemeClr val="dk1"/>
              </a:buClr>
              <a:buSzPts val="5200"/>
              <a:buFont typeface="Golos Text Medium"/>
              <a:buNone/>
              <a:defRPr sz="5200" b="0" i="0" u="none" strike="noStrike" cap="none">
                <a:solidFill>
                  <a:schemeClr val="dk1"/>
                </a:solidFill>
                <a:latin typeface="Golos Text Medium"/>
                <a:ea typeface="Golos Text Medium"/>
                <a:cs typeface="Golos Text Medium"/>
                <a:sym typeface="Golos Text Medium"/>
              </a:defRPr>
            </a:lvl4pPr>
            <a:lvl5pPr marR="0" lvl="4" algn="ctr" rtl="0">
              <a:lnSpc>
                <a:spcPct val="115000"/>
              </a:lnSpc>
              <a:spcBef>
                <a:spcPts val="0"/>
              </a:spcBef>
              <a:spcAft>
                <a:spcPts val="0"/>
              </a:spcAft>
              <a:buClr>
                <a:schemeClr val="dk1"/>
              </a:buClr>
              <a:buSzPts val="5200"/>
              <a:buFont typeface="Golos Text Medium"/>
              <a:buNone/>
              <a:defRPr sz="5200" b="0" i="0" u="none" strike="noStrike" cap="none">
                <a:solidFill>
                  <a:schemeClr val="dk1"/>
                </a:solidFill>
                <a:latin typeface="Golos Text Medium"/>
                <a:ea typeface="Golos Text Medium"/>
                <a:cs typeface="Golos Text Medium"/>
                <a:sym typeface="Golos Text Medium"/>
              </a:defRPr>
            </a:lvl5pPr>
            <a:lvl6pPr marR="0" lvl="5" algn="ctr" rtl="0">
              <a:lnSpc>
                <a:spcPct val="115000"/>
              </a:lnSpc>
              <a:spcBef>
                <a:spcPts val="0"/>
              </a:spcBef>
              <a:spcAft>
                <a:spcPts val="0"/>
              </a:spcAft>
              <a:buClr>
                <a:schemeClr val="dk1"/>
              </a:buClr>
              <a:buSzPts val="5200"/>
              <a:buFont typeface="Golos Text Medium"/>
              <a:buNone/>
              <a:defRPr sz="5200" b="0" i="0" u="none" strike="noStrike" cap="none">
                <a:solidFill>
                  <a:schemeClr val="dk1"/>
                </a:solidFill>
                <a:latin typeface="Golos Text Medium"/>
                <a:ea typeface="Golos Text Medium"/>
                <a:cs typeface="Golos Text Medium"/>
                <a:sym typeface="Golos Text Medium"/>
              </a:defRPr>
            </a:lvl6pPr>
            <a:lvl7pPr marR="0" lvl="6" algn="ctr" rtl="0">
              <a:lnSpc>
                <a:spcPct val="115000"/>
              </a:lnSpc>
              <a:spcBef>
                <a:spcPts val="0"/>
              </a:spcBef>
              <a:spcAft>
                <a:spcPts val="0"/>
              </a:spcAft>
              <a:buClr>
                <a:schemeClr val="dk1"/>
              </a:buClr>
              <a:buSzPts val="5200"/>
              <a:buFont typeface="Golos Text Medium"/>
              <a:buNone/>
              <a:defRPr sz="5200" b="0" i="0" u="none" strike="noStrike" cap="none">
                <a:solidFill>
                  <a:schemeClr val="dk1"/>
                </a:solidFill>
                <a:latin typeface="Golos Text Medium"/>
                <a:ea typeface="Golos Text Medium"/>
                <a:cs typeface="Golos Text Medium"/>
                <a:sym typeface="Golos Text Medium"/>
              </a:defRPr>
            </a:lvl7pPr>
            <a:lvl8pPr marR="0" lvl="7" algn="ctr" rtl="0">
              <a:lnSpc>
                <a:spcPct val="115000"/>
              </a:lnSpc>
              <a:spcBef>
                <a:spcPts val="0"/>
              </a:spcBef>
              <a:spcAft>
                <a:spcPts val="0"/>
              </a:spcAft>
              <a:buClr>
                <a:schemeClr val="dk1"/>
              </a:buClr>
              <a:buSzPts val="5200"/>
              <a:buFont typeface="Golos Text Medium"/>
              <a:buNone/>
              <a:defRPr sz="5200" b="0" i="0" u="none" strike="noStrike" cap="none">
                <a:solidFill>
                  <a:schemeClr val="dk1"/>
                </a:solidFill>
                <a:latin typeface="Golos Text Medium"/>
                <a:ea typeface="Golos Text Medium"/>
                <a:cs typeface="Golos Text Medium"/>
                <a:sym typeface="Golos Text Medium"/>
              </a:defRPr>
            </a:lvl8pPr>
            <a:lvl9pPr marR="0" lvl="8" algn="ctr" rtl="0">
              <a:lnSpc>
                <a:spcPct val="115000"/>
              </a:lnSpc>
              <a:spcBef>
                <a:spcPts val="0"/>
              </a:spcBef>
              <a:spcAft>
                <a:spcPts val="0"/>
              </a:spcAft>
              <a:buClr>
                <a:schemeClr val="dk1"/>
              </a:buClr>
              <a:buSzPts val="5200"/>
              <a:buFont typeface="Golos Text Medium"/>
              <a:buNone/>
              <a:defRPr sz="5200" b="0" i="0" u="none" strike="noStrike" cap="none">
                <a:solidFill>
                  <a:schemeClr val="dk1"/>
                </a:solidFill>
                <a:latin typeface="Golos Text Medium"/>
                <a:ea typeface="Golos Text Medium"/>
                <a:cs typeface="Golos Text Medium"/>
                <a:sym typeface="Golos Text Medium"/>
              </a:defRPr>
            </a:lvl9pPr>
          </a:lstStyle>
          <a:p>
            <a:pPr algn="ctr"/>
            <a:r>
              <a:rPr lang="ro-RO" sz="1050" b="1" dirty="0" err="1"/>
              <a:t>Author</a:t>
            </a:r>
            <a:r>
              <a:rPr lang="en-US" sz="1050" b="1" dirty="0"/>
              <a:t>:</a:t>
            </a:r>
            <a:r>
              <a:rPr lang="en-US" sz="1050" dirty="0"/>
              <a:t> Elena-Anca PARASCHIV</a:t>
            </a:r>
          </a:p>
          <a:p>
            <a:pPr algn="ctr"/>
            <a:endParaRPr lang="en-US" sz="1050" dirty="0"/>
          </a:p>
          <a:p>
            <a:pPr algn="ctr"/>
            <a:r>
              <a:rPr lang="en-US" sz="1050" dirty="0">
                <a:latin typeface="Golos Text" panose="020B0604020202020204" charset="0"/>
                <a:cs typeface="Golos Text" panose="020B0604020202020204" charset="0"/>
              </a:rPr>
              <a:t>National Institute for Research &amp; Development in Informatics - ICI Bucharest, Romania</a:t>
            </a:r>
          </a:p>
          <a:p>
            <a:pPr algn="ctr"/>
            <a:endParaRPr lang="en-US" sz="1050" dirty="0">
              <a:latin typeface="Golos Text" panose="020B0604020202020204" charset="0"/>
              <a:cs typeface="Golos Text" panose="020B0604020202020204" charset="0"/>
            </a:endParaRPr>
          </a:p>
          <a:p>
            <a:pPr algn="ctr"/>
            <a:r>
              <a:rPr lang="en-US" sz="1050" dirty="0">
                <a:latin typeface="Golos Text" panose="020B0604020202020204" charset="0"/>
                <a:cs typeface="Golos Text" panose="020B0604020202020204" charset="0"/>
              </a:rPr>
              <a:t>Romanian National Competence Center in HPC - </a:t>
            </a:r>
            <a:r>
              <a:rPr lang="en-US" sz="1050" dirty="0" err="1">
                <a:latin typeface="Golos Text" panose="020B0604020202020204" charset="0"/>
                <a:cs typeface="Golos Text" panose="020B0604020202020204" charset="0"/>
              </a:rPr>
              <a:t>RoNCC</a:t>
            </a:r>
            <a:endParaRPr lang="en-US" sz="1050" dirty="0">
              <a:latin typeface="Golos Text" panose="020B0604020202020204" charset="0"/>
              <a:cs typeface="Golos Text" panose="020B0604020202020204" charset="0"/>
            </a:endParaRPr>
          </a:p>
          <a:p>
            <a:pPr algn="ctr"/>
            <a:endParaRPr lang="en-US" sz="1050" dirty="0">
              <a:latin typeface="Golos Text" panose="020B0604020202020204" charset="0"/>
              <a:cs typeface="Golos Text" panose="020B0604020202020204" charset="0"/>
            </a:endParaRPr>
          </a:p>
          <a:p>
            <a:endParaRPr lang="en-US" sz="1200" dirty="0">
              <a:solidFill>
                <a:schemeClr val="accent3"/>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 name="Rectangle 1">
            <a:extLst>
              <a:ext uri="{FF2B5EF4-FFF2-40B4-BE49-F238E27FC236}">
                <a16:creationId xmlns:a16="http://schemas.microsoft.com/office/drawing/2014/main" id="{D7F9FAF7-1808-40BE-AA3B-9BCEEEEF278B}"/>
              </a:ext>
            </a:extLst>
          </p:cNvPr>
          <p:cNvSpPr/>
          <p:nvPr/>
        </p:nvSpPr>
        <p:spPr>
          <a:xfrm>
            <a:off x="330969" y="458444"/>
            <a:ext cx="8482059" cy="307777"/>
          </a:xfrm>
          <a:prstGeom prst="rect">
            <a:avLst/>
          </a:prstGeom>
        </p:spPr>
        <p:txBody>
          <a:bodyPr wrap="square">
            <a:spAutoFit/>
          </a:bodyPr>
          <a:lstStyle/>
          <a:p>
            <a:r>
              <a:rPr lang="en-US" sz="1400" dirty="0"/>
              <a:t>Deep learning for Computer Vision</a:t>
            </a:r>
            <a:endParaRPr lang="en-US" b="1" dirty="0">
              <a:solidFill>
                <a:schemeClr val="dk1"/>
              </a:solidFill>
              <a:latin typeface="Golos Text Medium"/>
              <a:cs typeface="Golos Text Medium"/>
              <a:sym typeface="Golos Text Medium"/>
            </a:endParaRPr>
          </a:p>
        </p:txBody>
      </p:sp>
      <p:sp>
        <p:nvSpPr>
          <p:cNvPr id="4" name="TextBox 3">
            <a:extLst>
              <a:ext uri="{FF2B5EF4-FFF2-40B4-BE49-F238E27FC236}">
                <a16:creationId xmlns:a16="http://schemas.microsoft.com/office/drawing/2014/main" id="{B4EC8A83-F717-C619-B1C6-F14B916994DC}"/>
              </a:ext>
            </a:extLst>
          </p:cNvPr>
          <p:cNvSpPr txBox="1"/>
          <p:nvPr/>
        </p:nvSpPr>
        <p:spPr>
          <a:xfrm>
            <a:off x="4961467" y="4881890"/>
            <a:ext cx="4572000" cy="246221"/>
          </a:xfrm>
          <a:prstGeom prst="rect">
            <a:avLst/>
          </a:prstGeom>
          <a:noFill/>
        </p:spPr>
        <p:txBody>
          <a:bodyPr wrap="square">
            <a:spAutoFit/>
          </a:bodyPr>
          <a:lstStyle/>
          <a:p>
            <a:r>
              <a:rPr lang="ro-RO" sz="1000" dirty="0" err="1"/>
              <a:t>https</a:t>
            </a:r>
            <a:r>
              <a:rPr lang="ro-RO" sz="1000" dirty="0"/>
              <a:t>://</a:t>
            </a:r>
            <a:r>
              <a:rPr lang="ro-RO" sz="1000" dirty="0" err="1"/>
              <a:t>www.geeksforgeeks.org</a:t>
            </a:r>
            <a:r>
              <a:rPr lang="ro-RO" sz="1000" dirty="0"/>
              <a:t>/computer-</a:t>
            </a:r>
            <a:r>
              <a:rPr lang="ro-RO" sz="1000" dirty="0" err="1"/>
              <a:t>vision</a:t>
            </a:r>
            <a:r>
              <a:rPr lang="ro-RO" sz="1000" dirty="0"/>
              <a:t>/computer-</a:t>
            </a:r>
            <a:r>
              <a:rPr lang="ro-RO" sz="1000" dirty="0" err="1"/>
              <a:t>vision</a:t>
            </a:r>
            <a:r>
              <a:rPr lang="ro-RO" sz="1000" dirty="0"/>
              <a:t>/</a:t>
            </a:r>
          </a:p>
        </p:txBody>
      </p:sp>
      <p:sp>
        <p:nvSpPr>
          <p:cNvPr id="6" name="TextBox 5">
            <a:extLst>
              <a:ext uri="{FF2B5EF4-FFF2-40B4-BE49-F238E27FC236}">
                <a16:creationId xmlns:a16="http://schemas.microsoft.com/office/drawing/2014/main" id="{30402936-2F4B-71A9-708B-B8B0721A314D}"/>
              </a:ext>
            </a:extLst>
          </p:cNvPr>
          <p:cNvSpPr txBox="1"/>
          <p:nvPr/>
        </p:nvSpPr>
        <p:spPr>
          <a:xfrm>
            <a:off x="833966" y="1418048"/>
            <a:ext cx="7612449" cy="2200602"/>
          </a:xfrm>
          <a:prstGeom prst="rect">
            <a:avLst/>
          </a:prstGeom>
          <a:noFill/>
        </p:spPr>
        <p:txBody>
          <a:bodyPr wrap="square">
            <a:spAutoFit/>
          </a:bodyPr>
          <a:lstStyle/>
          <a:p>
            <a:pPr algn="l" fontAlgn="base"/>
            <a:r>
              <a:rPr lang="en-US" b="1" i="0" dirty="0">
                <a:solidFill>
                  <a:srgbClr val="273239"/>
                </a:solidFill>
                <a:effectLst/>
                <a:latin typeface="Nunito" pitchFamily="2" charset="77"/>
              </a:rPr>
              <a:t>5. Vision Language Models</a:t>
            </a:r>
          </a:p>
          <a:p>
            <a:pPr algn="l" rtl="0" fontAlgn="base">
              <a:spcAft>
                <a:spcPts val="600"/>
              </a:spcAft>
            </a:pPr>
            <a:endParaRPr lang="en-US" b="0" i="0" dirty="0">
              <a:solidFill>
                <a:srgbClr val="273239"/>
              </a:solidFill>
              <a:effectLst/>
              <a:latin typeface="Nunito" pitchFamily="2" charset="77"/>
            </a:endParaRPr>
          </a:p>
          <a:p>
            <a:pPr algn="l" rtl="0" fontAlgn="base">
              <a:spcAft>
                <a:spcPts val="600"/>
              </a:spcAft>
            </a:pPr>
            <a:r>
              <a:rPr lang="en-US" b="0" i="0" dirty="0">
                <a:solidFill>
                  <a:srgbClr val="273239"/>
                </a:solidFill>
                <a:effectLst/>
                <a:latin typeface="Nunito" pitchFamily="2" charset="77"/>
              </a:rPr>
              <a:t>They integrate visual and textual information to perform image processing and natural language understanding.</a:t>
            </a:r>
          </a:p>
          <a:p>
            <a:pPr algn="l" fontAlgn="base">
              <a:spcAft>
                <a:spcPts val="600"/>
              </a:spcAft>
              <a:buFont typeface="Arial" panose="020B0604020202020204" pitchFamily="34" charset="0"/>
              <a:buChar char="•"/>
            </a:pPr>
            <a:r>
              <a:rPr lang="en-US" b="0" i="0" u="sng" dirty="0">
                <a:solidFill>
                  <a:srgbClr val="357960"/>
                </a:solidFill>
                <a:effectLst/>
                <a:latin typeface="Nunito" pitchFamily="2" charset="77"/>
                <a:hlinkClick r:id="rId3"/>
              </a:rPr>
              <a:t>Vision language models</a:t>
            </a:r>
            <a:endParaRPr lang="en-US" b="0" i="0" dirty="0">
              <a:solidFill>
                <a:srgbClr val="273239"/>
              </a:solidFill>
              <a:effectLst/>
              <a:latin typeface="Nunito" pitchFamily="2" charset="77"/>
            </a:endParaRPr>
          </a:p>
          <a:p>
            <a:pPr algn="l" fontAlgn="base">
              <a:spcAft>
                <a:spcPts val="600"/>
              </a:spcAft>
              <a:buFont typeface="Arial" panose="020B0604020202020204" pitchFamily="34" charset="0"/>
              <a:buChar char="•"/>
            </a:pPr>
            <a:r>
              <a:rPr lang="en-US" b="0" i="0" u="sng" dirty="0">
                <a:solidFill>
                  <a:srgbClr val="357960"/>
                </a:solidFill>
                <a:effectLst/>
                <a:latin typeface="Nunito" pitchFamily="2" charset="77"/>
                <a:hlinkClick r:id="rId4"/>
              </a:rPr>
              <a:t>CLIP (Contrastive Language-Image Pre-training)</a:t>
            </a:r>
            <a:endParaRPr lang="en-US" b="0" i="0" dirty="0">
              <a:solidFill>
                <a:srgbClr val="273239"/>
              </a:solidFill>
              <a:effectLst/>
              <a:latin typeface="Nunito" pitchFamily="2" charset="77"/>
            </a:endParaRPr>
          </a:p>
          <a:p>
            <a:pPr algn="l" fontAlgn="base">
              <a:spcAft>
                <a:spcPts val="600"/>
              </a:spcAft>
              <a:buFont typeface="Arial" panose="020B0604020202020204" pitchFamily="34" charset="0"/>
              <a:buChar char="•"/>
            </a:pPr>
            <a:r>
              <a:rPr lang="en-US" b="0" i="0" u="sng" dirty="0">
                <a:solidFill>
                  <a:srgbClr val="357960"/>
                </a:solidFill>
                <a:effectLst/>
                <a:latin typeface="Nunito" pitchFamily="2" charset="77"/>
                <a:hlinkClick r:id="rId5"/>
              </a:rPr>
              <a:t>ALIGN (A Large-scale ImaGe and Noisy-text)</a:t>
            </a:r>
            <a:endParaRPr lang="en-US" b="0" i="0" dirty="0">
              <a:solidFill>
                <a:srgbClr val="273239"/>
              </a:solidFill>
              <a:effectLst/>
              <a:latin typeface="Nunito" pitchFamily="2" charset="77"/>
            </a:endParaRPr>
          </a:p>
          <a:p>
            <a:pPr algn="l" fontAlgn="base">
              <a:spcAft>
                <a:spcPts val="600"/>
              </a:spcAft>
              <a:buFont typeface="Arial" panose="020B0604020202020204" pitchFamily="34" charset="0"/>
              <a:buChar char="•"/>
            </a:pPr>
            <a:r>
              <a:rPr lang="en-US" b="0" i="0" u="sng" dirty="0">
                <a:solidFill>
                  <a:srgbClr val="357960"/>
                </a:solidFill>
                <a:effectLst/>
                <a:latin typeface="Nunito" pitchFamily="2" charset="77"/>
                <a:hlinkClick r:id="rId6"/>
              </a:rPr>
              <a:t>BLIP (Bootstrapping Language-Image Pre-training)</a:t>
            </a:r>
            <a:endParaRPr lang="en-US" b="0" i="0" dirty="0">
              <a:solidFill>
                <a:srgbClr val="273239"/>
              </a:solidFill>
              <a:effectLst/>
              <a:latin typeface="Nunito" pitchFamily="2" charset="77"/>
            </a:endParaRPr>
          </a:p>
        </p:txBody>
      </p:sp>
    </p:spTree>
    <p:extLst>
      <p:ext uri="{BB962C8B-B14F-4D97-AF65-F5344CB8AC3E}">
        <p14:creationId xmlns:p14="http://schemas.microsoft.com/office/powerpoint/2010/main" val="3882545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 name="Rectangle 1">
            <a:extLst>
              <a:ext uri="{FF2B5EF4-FFF2-40B4-BE49-F238E27FC236}">
                <a16:creationId xmlns:a16="http://schemas.microsoft.com/office/drawing/2014/main" id="{D7F9FAF7-1808-40BE-AA3B-9BCEEEEF278B}"/>
              </a:ext>
            </a:extLst>
          </p:cNvPr>
          <p:cNvSpPr/>
          <p:nvPr/>
        </p:nvSpPr>
        <p:spPr>
          <a:xfrm>
            <a:off x="330970" y="509244"/>
            <a:ext cx="8482059" cy="307777"/>
          </a:xfrm>
          <a:prstGeom prst="rect">
            <a:avLst/>
          </a:prstGeom>
        </p:spPr>
        <p:txBody>
          <a:bodyPr wrap="square">
            <a:spAutoFit/>
          </a:bodyPr>
          <a:lstStyle/>
          <a:p>
            <a:pPr algn="l" fontAlgn="base"/>
            <a:r>
              <a:rPr lang="en-US" b="1" i="0" dirty="0">
                <a:solidFill>
                  <a:srgbClr val="273239"/>
                </a:solidFill>
                <a:effectLst/>
                <a:latin typeface="Nunito" pitchFamily="2" charset="77"/>
              </a:rPr>
              <a:t>Computer Vision Tasks</a:t>
            </a:r>
          </a:p>
        </p:txBody>
      </p:sp>
      <p:sp>
        <p:nvSpPr>
          <p:cNvPr id="4" name="TextBox 3">
            <a:extLst>
              <a:ext uri="{FF2B5EF4-FFF2-40B4-BE49-F238E27FC236}">
                <a16:creationId xmlns:a16="http://schemas.microsoft.com/office/drawing/2014/main" id="{B4EC8A83-F717-C619-B1C6-F14B916994DC}"/>
              </a:ext>
            </a:extLst>
          </p:cNvPr>
          <p:cNvSpPr txBox="1"/>
          <p:nvPr/>
        </p:nvSpPr>
        <p:spPr>
          <a:xfrm>
            <a:off x="4682067" y="4685056"/>
            <a:ext cx="4572000" cy="400110"/>
          </a:xfrm>
          <a:prstGeom prst="rect">
            <a:avLst/>
          </a:prstGeom>
          <a:noFill/>
        </p:spPr>
        <p:txBody>
          <a:bodyPr wrap="square">
            <a:spAutoFit/>
          </a:bodyPr>
          <a:lstStyle/>
          <a:p>
            <a:r>
              <a:rPr lang="ro-RO" sz="1000" dirty="0" err="1"/>
              <a:t>https</a:t>
            </a:r>
            <a:r>
              <a:rPr lang="ro-RO" sz="1000" dirty="0"/>
              <a:t>://</a:t>
            </a:r>
            <a:r>
              <a:rPr lang="ro-RO" sz="1000" dirty="0" err="1"/>
              <a:t>www.geeksforgeeks.org</a:t>
            </a:r>
            <a:r>
              <a:rPr lang="ro-RO" sz="1000" dirty="0"/>
              <a:t>/computer-</a:t>
            </a:r>
            <a:r>
              <a:rPr lang="ro-RO" sz="1000" dirty="0" err="1"/>
              <a:t>vision</a:t>
            </a:r>
            <a:r>
              <a:rPr lang="ro-RO" sz="1000" dirty="0"/>
              <a:t>/</a:t>
            </a:r>
            <a:r>
              <a:rPr lang="ro-RO" sz="1000" dirty="0" err="1"/>
              <a:t>deep</a:t>
            </a:r>
            <a:r>
              <a:rPr lang="ro-RO" sz="1000" dirty="0"/>
              <a:t>-</a:t>
            </a:r>
            <a:r>
              <a:rPr lang="ro-RO" sz="1000" dirty="0" err="1"/>
              <a:t>learning</a:t>
            </a:r>
            <a:r>
              <a:rPr lang="ro-RO" sz="1000" dirty="0"/>
              <a:t>-for-computer-</a:t>
            </a:r>
            <a:r>
              <a:rPr lang="ro-RO" sz="1000" dirty="0" err="1"/>
              <a:t>vision</a:t>
            </a:r>
            <a:r>
              <a:rPr lang="ro-RO" sz="1000" dirty="0"/>
              <a:t>/</a:t>
            </a:r>
          </a:p>
        </p:txBody>
      </p:sp>
      <p:sp>
        <p:nvSpPr>
          <p:cNvPr id="5" name="TextBox 4">
            <a:extLst>
              <a:ext uri="{FF2B5EF4-FFF2-40B4-BE49-F238E27FC236}">
                <a16:creationId xmlns:a16="http://schemas.microsoft.com/office/drawing/2014/main" id="{090A7F83-D68B-A1BE-B2F9-257D0BE9B680}"/>
              </a:ext>
            </a:extLst>
          </p:cNvPr>
          <p:cNvSpPr txBox="1"/>
          <p:nvPr/>
        </p:nvSpPr>
        <p:spPr>
          <a:xfrm>
            <a:off x="660398" y="1156721"/>
            <a:ext cx="7823200" cy="3277820"/>
          </a:xfrm>
          <a:prstGeom prst="rect">
            <a:avLst/>
          </a:prstGeom>
          <a:noFill/>
        </p:spPr>
        <p:txBody>
          <a:bodyPr wrap="square">
            <a:spAutoFit/>
          </a:bodyPr>
          <a:lstStyle/>
          <a:p>
            <a:pPr algn="l" fontAlgn="base"/>
            <a:r>
              <a:rPr lang="en-US" b="1" i="0" dirty="0">
                <a:solidFill>
                  <a:srgbClr val="273239"/>
                </a:solidFill>
                <a:effectLst/>
                <a:latin typeface="Nunito" pitchFamily="2" charset="77"/>
              </a:rPr>
              <a:t>1. Image Classification</a:t>
            </a:r>
          </a:p>
          <a:p>
            <a:pPr algn="l" rtl="0" fontAlgn="base">
              <a:spcAft>
                <a:spcPts val="600"/>
              </a:spcAft>
            </a:pPr>
            <a:endParaRPr lang="en-US" b="0" i="0" u="sng" dirty="0">
              <a:solidFill>
                <a:srgbClr val="357960"/>
              </a:solidFill>
              <a:effectLst/>
              <a:latin typeface="Nunito" pitchFamily="2" charset="77"/>
              <a:hlinkClick r:id="rId3"/>
            </a:endParaRPr>
          </a:p>
          <a:p>
            <a:pPr algn="l" rtl="0" fontAlgn="base">
              <a:spcAft>
                <a:spcPts val="600"/>
              </a:spcAft>
            </a:pPr>
            <a:r>
              <a:rPr lang="en-US" b="0" i="0" u="sng" dirty="0">
                <a:solidFill>
                  <a:srgbClr val="357960"/>
                </a:solidFill>
                <a:effectLst/>
                <a:latin typeface="Nunito" pitchFamily="2" charset="77"/>
                <a:hlinkClick r:id="rId3"/>
              </a:rPr>
              <a:t>Image classification</a:t>
            </a:r>
            <a:r>
              <a:rPr lang="en-US" b="0" i="0" dirty="0">
                <a:solidFill>
                  <a:srgbClr val="273239"/>
                </a:solidFill>
                <a:effectLst/>
                <a:latin typeface="Nunito" pitchFamily="2" charset="77"/>
              </a:rPr>
              <a:t> is one of the most fundamental tasks in computer vision, where the goal is to assign a label to an image from a predefined set of categories. Deep learning, particularly convolutional neural networks (CNNs), has significantly improved the accuracy and efficiency of image classification tasks.</a:t>
            </a:r>
          </a:p>
          <a:p>
            <a:pPr algn="l" fontAlgn="base">
              <a:spcAft>
                <a:spcPts val="600"/>
              </a:spcAft>
            </a:pPr>
            <a:r>
              <a:rPr lang="en-US" b="1" i="0" dirty="0">
                <a:solidFill>
                  <a:srgbClr val="273239"/>
                </a:solidFill>
                <a:effectLst/>
                <a:latin typeface="Nunito" pitchFamily="2" charset="77"/>
              </a:rPr>
              <a:t>Applications</a:t>
            </a:r>
            <a:r>
              <a:rPr lang="en-US" b="0" i="0" dirty="0">
                <a:solidFill>
                  <a:srgbClr val="273239"/>
                </a:solidFill>
                <a:effectLst/>
                <a:latin typeface="Nunito" pitchFamily="2" charset="77"/>
              </a:rPr>
              <a:t>:</a:t>
            </a:r>
          </a:p>
          <a:p>
            <a:pPr marL="742950" lvl="1" indent="-285750" algn="l" fontAlgn="base">
              <a:spcAft>
                <a:spcPts val="600"/>
              </a:spcAft>
              <a:buFont typeface="Arial" panose="020B0604020202020204" pitchFamily="34" charset="0"/>
              <a:buChar char="•"/>
            </a:pPr>
            <a:r>
              <a:rPr lang="en-US" b="1" i="0" dirty="0">
                <a:solidFill>
                  <a:srgbClr val="273239"/>
                </a:solidFill>
                <a:effectLst/>
                <a:latin typeface="Nunito" pitchFamily="2" charset="77"/>
              </a:rPr>
              <a:t>Medical Diagnosis</a:t>
            </a:r>
            <a:r>
              <a:rPr lang="en-US" b="0" i="0" dirty="0">
                <a:solidFill>
                  <a:srgbClr val="273239"/>
                </a:solidFill>
                <a:effectLst/>
                <a:latin typeface="Nunito" pitchFamily="2" charset="77"/>
              </a:rPr>
              <a:t>: CNNs are used to classify medical images, such as X-rays and MRIs, to detect diseases like pneumonia, tumors, and other conditions.</a:t>
            </a:r>
          </a:p>
          <a:p>
            <a:pPr marL="742950" lvl="1" indent="-285750" algn="l" fontAlgn="base">
              <a:spcAft>
                <a:spcPts val="600"/>
              </a:spcAft>
              <a:buFont typeface="Arial" panose="020B0604020202020204" pitchFamily="34" charset="0"/>
              <a:buChar char="•"/>
            </a:pPr>
            <a:r>
              <a:rPr lang="en-US" b="1" i="0" dirty="0">
                <a:solidFill>
                  <a:srgbClr val="273239"/>
                </a:solidFill>
                <a:effectLst/>
                <a:latin typeface="Nunito" pitchFamily="2" charset="77"/>
              </a:rPr>
              <a:t>Autonomous Vehicles</a:t>
            </a:r>
            <a:r>
              <a:rPr lang="en-US" b="0" i="0" dirty="0">
                <a:solidFill>
                  <a:srgbClr val="273239"/>
                </a:solidFill>
                <a:effectLst/>
                <a:latin typeface="Nunito" pitchFamily="2" charset="77"/>
              </a:rPr>
              <a:t>: In self-driving cars, image classification helps in identifying road signs, pedestrians, and other vehicles.</a:t>
            </a:r>
          </a:p>
          <a:p>
            <a:pPr marL="742950" lvl="1" indent="-285750" algn="l" fontAlgn="base">
              <a:spcAft>
                <a:spcPts val="600"/>
              </a:spcAft>
              <a:buFont typeface="Arial" panose="020B0604020202020204" pitchFamily="34" charset="0"/>
              <a:buChar char="•"/>
            </a:pPr>
            <a:r>
              <a:rPr lang="en-US" b="1" i="0" dirty="0">
                <a:solidFill>
                  <a:srgbClr val="273239"/>
                </a:solidFill>
                <a:effectLst/>
                <a:latin typeface="Nunito" pitchFamily="2" charset="77"/>
              </a:rPr>
              <a:t>Retail</a:t>
            </a:r>
            <a:r>
              <a:rPr lang="en-US" b="0" i="0" dirty="0">
                <a:solidFill>
                  <a:srgbClr val="273239"/>
                </a:solidFill>
                <a:effectLst/>
                <a:latin typeface="Nunito" pitchFamily="2" charset="77"/>
              </a:rPr>
              <a:t>: Retailers use image classification to organize and categorize product images, enhancing search functionality and customer experience.</a:t>
            </a:r>
          </a:p>
        </p:txBody>
      </p:sp>
    </p:spTree>
    <p:extLst>
      <p:ext uri="{BB962C8B-B14F-4D97-AF65-F5344CB8AC3E}">
        <p14:creationId xmlns:p14="http://schemas.microsoft.com/office/powerpoint/2010/main" val="3976198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4" name="TextBox 3">
            <a:extLst>
              <a:ext uri="{FF2B5EF4-FFF2-40B4-BE49-F238E27FC236}">
                <a16:creationId xmlns:a16="http://schemas.microsoft.com/office/drawing/2014/main" id="{B4EC8A83-F717-C619-B1C6-F14B916994DC}"/>
              </a:ext>
            </a:extLst>
          </p:cNvPr>
          <p:cNvSpPr txBox="1"/>
          <p:nvPr/>
        </p:nvSpPr>
        <p:spPr>
          <a:xfrm>
            <a:off x="4682067" y="4685056"/>
            <a:ext cx="4572000" cy="400110"/>
          </a:xfrm>
          <a:prstGeom prst="rect">
            <a:avLst/>
          </a:prstGeom>
          <a:noFill/>
        </p:spPr>
        <p:txBody>
          <a:bodyPr wrap="square">
            <a:spAutoFit/>
          </a:bodyPr>
          <a:lstStyle/>
          <a:p>
            <a:r>
              <a:rPr lang="ro-RO" sz="1000" dirty="0" err="1"/>
              <a:t>https</a:t>
            </a:r>
            <a:r>
              <a:rPr lang="ro-RO" sz="1000" dirty="0"/>
              <a:t>://</a:t>
            </a:r>
            <a:r>
              <a:rPr lang="ro-RO" sz="1000" dirty="0" err="1"/>
              <a:t>www.geeksforgeeks.org</a:t>
            </a:r>
            <a:r>
              <a:rPr lang="ro-RO" sz="1000" dirty="0"/>
              <a:t>/computer-</a:t>
            </a:r>
            <a:r>
              <a:rPr lang="ro-RO" sz="1000" dirty="0" err="1"/>
              <a:t>vision</a:t>
            </a:r>
            <a:r>
              <a:rPr lang="ro-RO" sz="1000" dirty="0"/>
              <a:t>/</a:t>
            </a:r>
            <a:r>
              <a:rPr lang="ro-RO" sz="1000" dirty="0" err="1"/>
              <a:t>deep</a:t>
            </a:r>
            <a:r>
              <a:rPr lang="ro-RO" sz="1000" dirty="0"/>
              <a:t>-</a:t>
            </a:r>
            <a:r>
              <a:rPr lang="ro-RO" sz="1000" dirty="0" err="1"/>
              <a:t>learning</a:t>
            </a:r>
            <a:r>
              <a:rPr lang="ro-RO" sz="1000" dirty="0"/>
              <a:t>-for-computer-</a:t>
            </a:r>
            <a:r>
              <a:rPr lang="ro-RO" sz="1000" dirty="0" err="1"/>
              <a:t>vision</a:t>
            </a:r>
            <a:r>
              <a:rPr lang="ro-RO" sz="1000" dirty="0"/>
              <a:t>/</a:t>
            </a:r>
          </a:p>
        </p:txBody>
      </p:sp>
      <p:sp>
        <p:nvSpPr>
          <p:cNvPr id="6" name="TextBox 5">
            <a:extLst>
              <a:ext uri="{FF2B5EF4-FFF2-40B4-BE49-F238E27FC236}">
                <a16:creationId xmlns:a16="http://schemas.microsoft.com/office/drawing/2014/main" id="{1F9ED801-169E-628A-ED99-C173AB427D78}"/>
              </a:ext>
            </a:extLst>
          </p:cNvPr>
          <p:cNvSpPr txBox="1"/>
          <p:nvPr/>
        </p:nvSpPr>
        <p:spPr>
          <a:xfrm>
            <a:off x="973664" y="1232922"/>
            <a:ext cx="7196667" cy="3200876"/>
          </a:xfrm>
          <a:prstGeom prst="rect">
            <a:avLst/>
          </a:prstGeom>
          <a:noFill/>
        </p:spPr>
        <p:txBody>
          <a:bodyPr wrap="square">
            <a:spAutoFit/>
          </a:bodyPr>
          <a:lstStyle/>
          <a:p>
            <a:pPr algn="l" fontAlgn="base"/>
            <a:r>
              <a:rPr lang="en-US" b="1" i="0" dirty="0">
                <a:solidFill>
                  <a:srgbClr val="273239"/>
                </a:solidFill>
                <a:effectLst/>
                <a:latin typeface="Nunito" pitchFamily="2" charset="77"/>
              </a:rPr>
              <a:t>2. Object Detection</a:t>
            </a:r>
          </a:p>
          <a:p>
            <a:pPr algn="l" rtl="0" fontAlgn="base"/>
            <a:endParaRPr lang="en-US" b="0" i="0" u="sng" dirty="0">
              <a:solidFill>
                <a:srgbClr val="357960"/>
              </a:solidFill>
              <a:effectLst/>
              <a:latin typeface="Nunito" pitchFamily="2" charset="77"/>
              <a:hlinkClick r:id="rId3"/>
            </a:endParaRPr>
          </a:p>
          <a:p>
            <a:pPr algn="l" rtl="0" fontAlgn="base">
              <a:spcAft>
                <a:spcPts val="600"/>
              </a:spcAft>
            </a:pPr>
            <a:r>
              <a:rPr lang="en-US" b="0" i="0" u="sng" dirty="0">
                <a:solidFill>
                  <a:srgbClr val="357960"/>
                </a:solidFill>
                <a:effectLst/>
                <a:latin typeface="Nunito" pitchFamily="2" charset="77"/>
                <a:hlinkClick r:id="rId3"/>
              </a:rPr>
              <a:t>Object detection </a:t>
            </a:r>
            <a:r>
              <a:rPr lang="en-US" b="0" i="0" dirty="0">
                <a:solidFill>
                  <a:srgbClr val="273239"/>
                </a:solidFill>
                <a:effectLst/>
                <a:latin typeface="Nunito" pitchFamily="2" charset="77"/>
              </a:rPr>
              <a:t>goes beyond image classification by not only identifying objects within an image but also locating them using bounding boxes. Deep learning models such as Faster R-CNN, YOLO (You Only Look Once), and SSD (Single Shot </a:t>
            </a:r>
            <a:r>
              <a:rPr lang="en-US" b="0" i="0" dirty="0" err="1">
                <a:solidFill>
                  <a:srgbClr val="273239"/>
                </a:solidFill>
                <a:effectLst/>
                <a:latin typeface="Nunito" pitchFamily="2" charset="77"/>
              </a:rPr>
              <a:t>MultiBox</a:t>
            </a:r>
            <a:r>
              <a:rPr lang="en-US" b="0" i="0" dirty="0">
                <a:solidFill>
                  <a:srgbClr val="273239"/>
                </a:solidFill>
                <a:effectLst/>
                <a:latin typeface="Nunito" pitchFamily="2" charset="77"/>
              </a:rPr>
              <a:t> Detector) are widely used for this purpose.</a:t>
            </a:r>
          </a:p>
          <a:p>
            <a:pPr algn="l" fontAlgn="base">
              <a:spcAft>
                <a:spcPts val="600"/>
              </a:spcAft>
            </a:pPr>
            <a:r>
              <a:rPr lang="en-US" b="1" i="0" dirty="0">
                <a:solidFill>
                  <a:srgbClr val="273239"/>
                </a:solidFill>
                <a:effectLst/>
                <a:latin typeface="Nunito" pitchFamily="2" charset="77"/>
              </a:rPr>
              <a:t>Applications</a:t>
            </a:r>
            <a:r>
              <a:rPr lang="en-US" b="0" i="0" dirty="0">
                <a:solidFill>
                  <a:srgbClr val="273239"/>
                </a:solidFill>
                <a:effectLst/>
                <a:latin typeface="Nunito" pitchFamily="2" charset="77"/>
              </a:rPr>
              <a:t>:</a:t>
            </a:r>
          </a:p>
          <a:p>
            <a:pPr marL="742950" lvl="1" indent="-285750" algn="l" fontAlgn="base">
              <a:spcAft>
                <a:spcPts val="600"/>
              </a:spcAft>
              <a:buFont typeface="Arial" panose="020B0604020202020204" pitchFamily="34" charset="0"/>
              <a:buChar char="•"/>
            </a:pPr>
            <a:r>
              <a:rPr lang="en-US" b="1" i="0" dirty="0">
                <a:solidFill>
                  <a:srgbClr val="273239"/>
                </a:solidFill>
                <a:effectLst/>
                <a:latin typeface="Nunito" pitchFamily="2" charset="77"/>
              </a:rPr>
              <a:t>Surveillance</a:t>
            </a:r>
            <a:r>
              <a:rPr lang="en-US" b="0" i="0" dirty="0">
                <a:solidFill>
                  <a:srgbClr val="273239"/>
                </a:solidFill>
                <a:effectLst/>
                <a:latin typeface="Nunito" pitchFamily="2" charset="77"/>
              </a:rPr>
              <a:t>: Object detection is used in security systems to detect and track people, vehicles, and suspicious activities in real-time.</a:t>
            </a:r>
          </a:p>
          <a:p>
            <a:pPr marL="742950" lvl="1" indent="-285750" algn="l" fontAlgn="base">
              <a:spcAft>
                <a:spcPts val="600"/>
              </a:spcAft>
              <a:buFont typeface="Arial" panose="020B0604020202020204" pitchFamily="34" charset="0"/>
              <a:buChar char="•"/>
            </a:pPr>
            <a:r>
              <a:rPr lang="en-US" b="1" i="0" dirty="0">
                <a:solidFill>
                  <a:srgbClr val="273239"/>
                </a:solidFill>
                <a:effectLst/>
                <a:latin typeface="Nunito" pitchFamily="2" charset="77"/>
              </a:rPr>
              <a:t>Healthcare</a:t>
            </a:r>
            <a:r>
              <a:rPr lang="en-US" b="0" i="0" dirty="0">
                <a:solidFill>
                  <a:srgbClr val="273239"/>
                </a:solidFill>
                <a:effectLst/>
                <a:latin typeface="Nunito" pitchFamily="2" charset="77"/>
              </a:rPr>
              <a:t>: In medical imaging, object detection helps in identifying and localizing abnormalities, such as tumors, in radiological images.</a:t>
            </a:r>
          </a:p>
          <a:p>
            <a:pPr marL="742950" lvl="1" indent="-285750" algn="l" fontAlgn="base">
              <a:spcAft>
                <a:spcPts val="600"/>
              </a:spcAft>
              <a:buFont typeface="Arial" panose="020B0604020202020204" pitchFamily="34" charset="0"/>
              <a:buChar char="•"/>
            </a:pPr>
            <a:r>
              <a:rPr lang="en-US" b="1" i="0" dirty="0">
                <a:solidFill>
                  <a:srgbClr val="273239"/>
                </a:solidFill>
                <a:effectLst/>
                <a:latin typeface="Nunito" pitchFamily="2" charset="77"/>
              </a:rPr>
              <a:t>Manufacturing</a:t>
            </a:r>
            <a:r>
              <a:rPr lang="en-US" b="0" i="0" dirty="0">
                <a:solidFill>
                  <a:srgbClr val="273239"/>
                </a:solidFill>
                <a:effectLst/>
                <a:latin typeface="Nunito" pitchFamily="2" charset="77"/>
              </a:rPr>
              <a:t>: In automated inspection systems, object detection ensures quality control by identifying defects in products on production lines.</a:t>
            </a:r>
          </a:p>
        </p:txBody>
      </p:sp>
      <p:sp>
        <p:nvSpPr>
          <p:cNvPr id="7" name="Rectangle 6">
            <a:extLst>
              <a:ext uri="{FF2B5EF4-FFF2-40B4-BE49-F238E27FC236}">
                <a16:creationId xmlns:a16="http://schemas.microsoft.com/office/drawing/2014/main" id="{E4201B38-F757-1580-8B57-AE98B3FF558E}"/>
              </a:ext>
            </a:extLst>
          </p:cNvPr>
          <p:cNvSpPr/>
          <p:nvPr/>
        </p:nvSpPr>
        <p:spPr>
          <a:xfrm>
            <a:off x="330970" y="509244"/>
            <a:ext cx="8482059" cy="307777"/>
          </a:xfrm>
          <a:prstGeom prst="rect">
            <a:avLst/>
          </a:prstGeom>
        </p:spPr>
        <p:txBody>
          <a:bodyPr wrap="square">
            <a:spAutoFit/>
          </a:bodyPr>
          <a:lstStyle/>
          <a:p>
            <a:pPr algn="l" fontAlgn="base"/>
            <a:r>
              <a:rPr lang="en-US" b="1" i="0" dirty="0">
                <a:solidFill>
                  <a:srgbClr val="273239"/>
                </a:solidFill>
                <a:effectLst/>
                <a:latin typeface="Nunito" pitchFamily="2" charset="77"/>
              </a:rPr>
              <a:t>Computer Vision Tasks</a:t>
            </a:r>
          </a:p>
        </p:txBody>
      </p:sp>
    </p:spTree>
    <p:extLst>
      <p:ext uri="{BB962C8B-B14F-4D97-AF65-F5344CB8AC3E}">
        <p14:creationId xmlns:p14="http://schemas.microsoft.com/office/powerpoint/2010/main" val="1002608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4" name="TextBox 3">
            <a:extLst>
              <a:ext uri="{FF2B5EF4-FFF2-40B4-BE49-F238E27FC236}">
                <a16:creationId xmlns:a16="http://schemas.microsoft.com/office/drawing/2014/main" id="{B4EC8A83-F717-C619-B1C6-F14B916994DC}"/>
              </a:ext>
            </a:extLst>
          </p:cNvPr>
          <p:cNvSpPr txBox="1"/>
          <p:nvPr/>
        </p:nvSpPr>
        <p:spPr>
          <a:xfrm>
            <a:off x="4682067" y="4685056"/>
            <a:ext cx="4572000" cy="400110"/>
          </a:xfrm>
          <a:prstGeom prst="rect">
            <a:avLst/>
          </a:prstGeom>
          <a:noFill/>
        </p:spPr>
        <p:txBody>
          <a:bodyPr wrap="square">
            <a:spAutoFit/>
          </a:bodyPr>
          <a:lstStyle/>
          <a:p>
            <a:r>
              <a:rPr lang="ro-RO" sz="1000" dirty="0" err="1"/>
              <a:t>https</a:t>
            </a:r>
            <a:r>
              <a:rPr lang="ro-RO" sz="1000" dirty="0"/>
              <a:t>://</a:t>
            </a:r>
            <a:r>
              <a:rPr lang="ro-RO" sz="1000" dirty="0" err="1"/>
              <a:t>www.geeksforgeeks.org</a:t>
            </a:r>
            <a:r>
              <a:rPr lang="ro-RO" sz="1000" dirty="0"/>
              <a:t>/computer-</a:t>
            </a:r>
            <a:r>
              <a:rPr lang="ro-RO" sz="1000" dirty="0" err="1"/>
              <a:t>vision</a:t>
            </a:r>
            <a:r>
              <a:rPr lang="ro-RO" sz="1000" dirty="0"/>
              <a:t>/</a:t>
            </a:r>
            <a:r>
              <a:rPr lang="ro-RO" sz="1000" dirty="0" err="1"/>
              <a:t>deep</a:t>
            </a:r>
            <a:r>
              <a:rPr lang="ro-RO" sz="1000" dirty="0"/>
              <a:t>-</a:t>
            </a:r>
            <a:r>
              <a:rPr lang="ro-RO" sz="1000" dirty="0" err="1"/>
              <a:t>learning</a:t>
            </a:r>
            <a:r>
              <a:rPr lang="ro-RO" sz="1000" dirty="0"/>
              <a:t>-for-computer-</a:t>
            </a:r>
            <a:r>
              <a:rPr lang="ro-RO" sz="1000" dirty="0" err="1"/>
              <a:t>vision</a:t>
            </a:r>
            <a:r>
              <a:rPr lang="ro-RO" sz="1000" dirty="0"/>
              <a:t>/</a:t>
            </a:r>
          </a:p>
        </p:txBody>
      </p:sp>
      <p:sp>
        <p:nvSpPr>
          <p:cNvPr id="5" name="TextBox 4">
            <a:extLst>
              <a:ext uri="{FF2B5EF4-FFF2-40B4-BE49-F238E27FC236}">
                <a16:creationId xmlns:a16="http://schemas.microsoft.com/office/drawing/2014/main" id="{17080E49-FD2E-3FCE-3EFE-54DA77085F9F}"/>
              </a:ext>
            </a:extLst>
          </p:cNvPr>
          <p:cNvSpPr txBox="1"/>
          <p:nvPr/>
        </p:nvSpPr>
        <p:spPr>
          <a:xfrm>
            <a:off x="838198" y="1194531"/>
            <a:ext cx="7467600" cy="3416320"/>
          </a:xfrm>
          <a:prstGeom prst="rect">
            <a:avLst/>
          </a:prstGeom>
          <a:noFill/>
        </p:spPr>
        <p:txBody>
          <a:bodyPr wrap="square">
            <a:spAutoFit/>
          </a:bodyPr>
          <a:lstStyle/>
          <a:p>
            <a:pPr algn="l" fontAlgn="base"/>
            <a:r>
              <a:rPr lang="en-US" b="1" i="0" dirty="0">
                <a:solidFill>
                  <a:srgbClr val="273239"/>
                </a:solidFill>
                <a:effectLst/>
                <a:latin typeface="Nunito" pitchFamily="2" charset="77"/>
              </a:rPr>
              <a:t>3. Image Segmentation</a:t>
            </a:r>
          </a:p>
          <a:p>
            <a:pPr algn="l" rtl="0" fontAlgn="base"/>
            <a:endParaRPr lang="en-US" b="0" i="0" u="sng" dirty="0">
              <a:solidFill>
                <a:srgbClr val="357960"/>
              </a:solidFill>
              <a:effectLst/>
              <a:latin typeface="Nunito" pitchFamily="2" charset="77"/>
              <a:hlinkClick r:id="rId3"/>
            </a:endParaRPr>
          </a:p>
          <a:p>
            <a:pPr algn="l" rtl="0" fontAlgn="base">
              <a:spcAft>
                <a:spcPts val="600"/>
              </a:spcAft>
            </a:pPr>
            <a:r>
              <a:rPr lang="en-US" b="0" i="0" u="sng" dirty="0">
                <a:solidFill>
                  <a:srgbClr val="357960"/>
                </a:solidFill>
                <a:effectLst/>
                <a:latin typeface="Nunito" pitchFamily="2" charset="77"/>
                <a:hlinkClick r:id="rId3"/>
              </a:rPr>
              <a:t>Image segmentation</a:t>
            </a:r>
            <a:r>
              <a:rPr lang="en-US" b="0" i="0" dirty="0">
                <a:solidFill>
                  <a:srgbClr val="273239"/>
                </a:solidFill>
                <a:effectLst/>
                <a:latin typeface="Nunito" pitchFamily="2" charset="77"/>
              </a:rPr>
              <a:t> involves partitioning an image into multiple segments or regions to locate objects and boundaries accurately. Semantic segmentation assigns a class label to each pixel, while instance segmentation distinguishes between different objects of the same class.</a:t>
            </a:r>
          </a:p>
          <a:p>
            <a:pPr algn="l" fontAlgn="base">
              <a:spcAft>
                <a:spcPts val="600"/>
              </a:spcAft>
            </a:pPr>
            <a:r>
              <a:rPr lang="en-US" b="1" i="0" dirty="0">
                <a:solidFill>
                  <a:srgbClr val="273239"/>
                </a:solidFill>
                <a:effectLst/>
                <a:latin typeface="Nunito" pitchFamily="2" charset="77"/>
              </a:rPr>
              <a:t>Applications</a:t>
            </a:r>
            <a:r>
              <a:rPr lang="en-US" b="0" i="0" dirty="0">
                <a:solidFill>
                  <a:srgbClr val="273239"/>
                </a:solidFill>
                <a:effectLst/>
                <a:latin typeface="Nunito" pitchFamily="2" charset="77"/>
              </a:rPr>
              <a:t>:</a:t>
            </a:r>
          </a:p>
          <a:p>
            <a:pPr marL="742950" lvl="1" indent="-285750" algn="l" fontAlgn="base">
              <a:spcAft>
                <a:spcPts val="600"/>
              </a:spcAft>
              <a:buFont typeface="Arial" panose="020B0604020202020204" pitchFamily="34" charset="0"/>
              <a:buChar char="•"/>
            </a:pPr>
            <a:r>
              <a:rPr lang="en-US" b="1" i="0" dirty="0">
                <a:solidFill>
                  <a:srgbClr val="273239"/>
                </a:solidFill>
                <a:effectLst/>
                <a:latin typeface="Nunito" pitchFamily="2" charset="77"/>
              </a:rPr>
              <a:t>Medical Imaging</a:t>
            </a:r>
            <a:r>
              <a:rPr lang="en-US" b="0" i="0" dirty="0">
                <a:solidFill>
                  <a:srgbClr val="273239"/>
                </a:solidFill>
                <a:effectLst/>
                <a:latin typeface="Nunito" pitchFamily="2" charset="77"/>
              </a:rPr>
              <a:t>: Image segmentation is crucial for delineating anatomical structures and abnormalities in medical scans, aiding in precise diagnosis and treatment planning.</a:t>
            </a:r>
          </a:p>
          <a:p>
            <a:pPr marL="742950" lvl="1" indent="-285750" algn="l" fontAlgn="base">
              <a:spcAft>
                <a:spcPts val="600"/>
              </a:spcAft>
              <a:buFont typeface="Arial" panose="020B0604020202020204" pitchFamily="34" charset="0"/>
              <a:buChar char="•"/>
            </a:pPr>
            <a:r>
              <a:rPr lang="en-US" b="1" i="0" dirty="0">
                <a:solidFill>
                  <a:srgbClr val="273239"/>
                </a:solidFill>
                <a:effectLst/>
                <a:latin typeface="Nunito" pitchFamily="2" charset="77"/>
              </a:rPr>
              <a:t>Autonomous Driving</a:t>
            </a:r>
            <a:r>
              <a:rPr lang="en-US" b="0" i="0" dirty="0">
                <a:solidFill>
                  <a:srgbClr val="273239"/>
                </a:solidFill>
                <a:effectLst/>
                <a:latin typeface="Nunito" pitchFamily="2" charset="77"/>
              </a:rPr>
              <a:t>: Segmentation helps self-driving cars understand their environment by identifying lanes, road signs, and obstacles.</a:t>
            </a:r>
          </a:p>
          <a:p>
            <a:pPr marL="742950" lvl="1" indent="-285750" algn="l" fontAlgn="base">
              <a:spcAft>
                <a:spcPts val="600"/>
              </a:spcAft>
              <a:buFont typeface="Arial" panose="020B0604020202020204" pitchFamily="34" charset="0"/>
              <a:buChar char="•"/>
            </a:pPr>
            <a:r>
              <a:rPr lang="en-US" b="1" i="0" dirty="0">
                <a:solidFill>
                  <a:srgbClr val="273239"/>
                </a:solidFill>
                <a:effectLst/>
                <a:latin typeface="Nunito" pitchFamily="2" charset="77"/>
              </a:rPr>
              <a:t>Augmented Reality</a:t>
            </a:r>
            <a:r>
              <a:rPr lang="en-US" b="0" i="0" dirty="0">
                <a:solidFill>
                  <a:srgbClr val="273239"/>
                </a:solidFill>
                <a:effectLst/>
                <a:latin typeface="Nunito" pitchFamily="2" charset="77"/>
              </a:rPr>
              <a:t>: Image segmentation enhances augmented reality applications by accurately overlaying virtual objects onto real-world scenes.</a:t>
            </a:r>
          </a:p>
        </p:txBody>
      </p:sp>
      <p:sp>
        <p:nvSpPr>
          <p:cNvPr id="7" name="Rectangle 6">
            <a:extLst>
              <a:ext uri="{FF2B5EF4-FFF2-40B4-BE49-F238E27FC236}">
                <a16:creationId xmlns:a16="http://schemas.microsoft.com/office/drawing/2014/main" id="{17A51A8A-F8D7-78C1-D1E8-DF59195471C3}"/>
              </a:ext>
            </a:extLst>
          </p:cNvPr>
          <p:cNvSpPr/>
          <p:nvPr/>
        </p:nvSpPr>
        <p:spPr>
          <a:xfrm>
            <a:off x="330970" y="509244"/>
            <a:ext cx="8482059" cy="307777"/>
          </a:xfrm>
          <a:prstGeom prst="rect">
            <a:avLst/>
          </a:prstGeom>
        </p:spPr>
        <p:txBody>
          <a:bodyPr wrap="square">
            <a:spAutoFit/>
          </a:bodyPr>
          <a:lstStyle/>
          <a:p>
            <a:pPr algn="l" fontAlgn="base"/>
            <a:r>
              <a:rPr lang="en-US" b="1" i="0" dirty="0">
                <a:solidFill>
                  <a:srgbClr val="273239"/>
                </a:solidFill>
                <a:effectLst/>
                <a:latin typeface="Nunito" pitchFamily="2" charset="77"/>
              </a:rPr>
              <a:t>Computer Vision Tasks</a:t>
            </a:r>
          </a:p>
        </p:txBody>
      </p:sp>
    </p:spTree>
    <p:extLst>
      <p:ext uri="{BB962C8B-B14F-4D97-AF65-F5344CB8AC3E}">
        <p14:creationId xmlns:p14="http://schemas.microsoft.com/office/powerpoint/2010/main" val="1390260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4" name="TextBox 3">
            <a:extLst>
              <a:ext uri="{FF2B5EF4-FFF2-40B4-BE49-F238E27FC236}">
                <a16:creationId xmlns:a16="http://schemas.microsoft.com/office/drawing/2014/main" id="{B4EC8A83-F717-C619-B1C6-F14B916994DC}"/>
              </a:ext>
            </a:extLst>
          </p:cNvPr>
          <p:cNvSpPr txBox="1"/>
          <p:nvPr/>
        </p:nvSpPr>
        <p:spPr>
          <a:xfrm>
            <a:off x="4682067" y="4685056"/>
            <a:ext cx="4572000" cy="400110"/>
          </a:xfrm>
          <a:prstGeom prst="rect">
            <a:avLst/>
          </a:prstGeom>
          <a:noFill/>
        </p:spPr>
        <p:txBody>
          <a:bodyPr wrap="square">
            <a:spAutoFit/>
          </a:bodyPr>
          <a:lstStyle/>
          <a:p>
            <a:r>
              <a:rPr lang="ro-RO" sz="1000" dirty="0" err="1"/>
              <a:t>https</a:t>
            </a:r>
            <a:r>
              <a:rPr lang="ro-RO" sz="1000" dirty="0"/>
              <a:t>://</a:t>
            </a:r>
            <a:r>
              <a:rPr lang="ro-RO" sz="1000" dirty="0" err="1"/>
              <a:t>www.geeksforgeeks.org</a:t>
            </a:r>
            <a:r>
              <a:rPr lang="ro-RO" sz="1000" dirty="0"/>
              <a:t>/computer-</a:t>
            </a:r>
            <a:r>
              <a:rPr lang="ro-RO" sz="1000" dirty="0" err="1"/>
              <a:t>vision</a:t>
            </a:r>
            <a:r>
              <a:rPr lang="ro-RO" sz="1000" dirty="0"/>
              <a:t>/</a:t>
            </a:r>
            <a:r>
              <a:rPr lang="ro-RO" sz="1000" dirty="0" err="1"/>
              <a:t>deep</a:t>
            </a:r>
            <a:r>
              <a:rPr lang="ro-RO" sz="1000" dirty="0"/>
              <a:t>-</a:t>
            </a:r>
            <a:r>
              <a:rPr lang="ro-RO" sz="1000" dirty="0" err="1"/>
              <a:t>learning</a:t>
            </a:r>
            <a:r>
              <a:rPr lang="ro-RO" sz="1000" dirty="0"/>
              <a:t>-for-computer-</a:t>
            </a:r>
            <a:r>
              <a:rPr lang="ro-RO" sz="1000" dirty="0" err="1"/>
              <a:t>vision</a:t>
            </a:r>
            <a:r>
              <a:rPr lang="ro-RO" sz="1000" dirty="0"/>
              <a:t>/</a:t>
            </a:r>
          </a:p>
        </p:txBody>
      </p:sp>
      <p:sp>
        <p:nvSpPr>
          <p:cNvPr id="6" name="TextBox 5">
            <a:extLst>
              <a:ext uri="{FF2B5EF4-FFF2-40B4-BE49-F238E27FC236}">
                <a16:creationId xmlns:a16="http://schemas.microsoft.com/office/drawing/2014/main" id="{F2BC5FA7-B636-8F65-F23C-036EEA724C2D}"/>
              </a:ext>
            </a:extLst>
          </p:cNvPr>
          <p:cNvSpPr txBox="1"/>
          <p:nvPr/>
        </p:nvSpPr>
        <p:spPr>
          <a:xfrm>
            <a:off x="982129" y="1169993"/>
            <a:ext cx="7179733" cy="3277820"/>
          </a:xfrm>
          <a:prstGeom prst="rect">
            <a:avLst/>
          </a:prstGeom>
          <a:noFill/>
        </p:spPr>
        <p:txBody>
          <a:bodyPr wrap="square">
            <a:spAutoFit/>
          </a:bodyPr>
          <a:lstStyle/>
          <a:p>
            <a:pPr algn="l" fontAlgn="base"/>
            <a:r>
              <a:rPr lang="en-US" b="1" i="0" dirty="0">
                <a:solidFill>
                  <a:srgbClr val="273239"/>
                </a:solidFill>
                <a:effectLst/>
                <a:latin typeface="Nunito" pitchFamily="2" charset="77"/>
              </a:rPr>
              <a:t>4. Facial Recognition</a:t>
            </a:r>
          </a:p>
          <a:p>
            <a:pPr algn="l" rtl="0" fontAlgn="base">
              <a:spcAft>
                <a:spcPts val="600"/>
              </a:spcAft>
            </a:pPr>
            <a:endParaRPr lang="en-US" b="0" i="0" u="sng" dirty="0">
              <a:solidFill>
                <a:srgbClr val="357960"/>
              </a:solidFill>
              <a:effectLst/>
              <a:latin typeface="Nunito" pitchFamily="2" charset="77"/>
              <a:hlinkClick r:id="rId3"/>
            </a:endParaRPr>
          </a:p>
          <a:p>
            <a:pPr algn="l" rtl="0" fontAlgn="base">
              <a:spcAft>
                <a:spcPts val="600"/>
              </a:spcAft>
            </a:pPr>
            <a:r>
              <a:rPr lang="en-US" b="0" i="0" u="sng" dirty="0">
                <a:solidFill>
                  <a:srgbClr val="357960"/>
                </a:solidFill>
                <a:effectLst/>
                <a:latin typeface="Nunito" pitchFamily="2" charset="77"/>
                <a:hlinkClick r:id="rId3"/>
              </a:rPr>
              <a:t>Facial recognition</a:t>
            </a:r>
            <a:r>
              <a:rPr lang="en-US" b="0" i="0" dirty="0">
                <a:solidFill>
                  <a:srgbClr val="273239"/>
                </a:solidFill>
                <a:effectLst/>
                <a:latin typeface="Nunito" pitchFamily="2" charset="77"/>
              </a:rPr>
              <a:t> systems identify and verify individuals based on their facial features. Deep learning models, particularly CNNs, have significantly improved the accuracy and robustness of facial recognition technologies.</a:t>
            </a:r>
          </a:p>
          <a:p>
            <a:pPr algn="l" fontAlgn="base">
              <a:spcAft>
                <a:spcPts val="600"/>
              </a:spcAft>
            </a:pPr>
            <a:r>
              <a:rPr lang="en-US" b="1" i="0" dirty="0">
                <a:solidFill>
                  <a:srgbClr val="273239"/>
                </a:solidFill>
                <a:effectLst/>
                <a:latin typeface="Nunito" pitchFamily="2" charset="77"/>
              </a:rPr>
              <a:t>Applications</a:t>
            </a:r>
            <a:r>
              <a:rPr lang="en-US" b="0" i="0" dirty="0">
                <a:solidFill>
                  <a:srgbClr val="273239"/>
                </a:solidFill>
                <a:effectLst/>
                <a:latin typeface="Nunito" pitchFamily="2" charset="77"/>
              </a:rPr>
              <a:t>:</a:t>
            </a:r>
          </a:p>
          <a:p>
            <a:pPr marL="742950" lvl="1" indent="-285750" algn="l" fontAlgn="base">
              <a:spcAft>
                <a:spcPts val="600"/>
              </a:spcAft>
              <a:buFont typeface="Arial" panose="020B0604020202020204" pitchFamily="34" charset="0"/>
              <a:buChar char="•"/>
            </a:pPr>
            <a:r>
              <a:rPr lang="en-US" b="1" i="0" dirty="0">
                <a:solidFill>
                  <a:srgbClr val="273239"/>
                </a:solidFill>
                <a:effectLst/>
                <a:latin typeface="Nunito" pitchFamily="2" charset="77"/>
              </a:rPr>
              <a:t>Security and Surveillance</a:t>
            </a:r>
            <a:r>
              <a:rPr lang="en-US" b="0" i="0" dirty="0">
                <a:solidFill>
                  <a:srgbClr val="273239"/>
                </a:solidFill>
                <a:effectLst/>
                <a:latin typeface="Nunito" pitchFamily="2" charset="77"/>
              </a:rPr>
              <a:t>: Facial recognition is widely used in security systems for identifying individuals in public places, access control, and monitoring.</a:t>
            </a:r>
          </a:p>
          <a:p>
            <a:pPr marL="742950" lvl="1" indent="-285750" algn="l" fontAlgn="base">
              <a:spcAft>
                <a:spcPts val="600"/>
              </a:spcAft>
              <a:buFont typeface="Arial" panose="020B0604020202020204" pitchFamily="34" charset="0"/>
              <a:buChar char="•"/>
            </a:pPr>
            <a:r>
              <a:rPr lang="en-US" b="1" i="0" dirty="0">
                <a:solidFill>
                  <a:srgbClr val="273239"/>
                </a:solidFill>
                <a:effectLst/>
                <a:latin typeface="Nunito" pitchFamily="2" charset="77"/>
              </a:rPr>
              <a:t>Smartphones</a:t>
            </a:r>
            <a:r>
              <a:rPr lang="en-US" b="0" i="0" dirty="0">
                <a:solidFill>
                  <a:srgbClr val="273239"/>
                </a:solidFill>
                <a:effectLst/>
                <a:latin typeface="Nunito" pitchFamily="2" charset="77"/>
              </a:rPr>
              <a:t>: Many modern smartphones use facial recognition for user authentication and unlocking devices.</a:t>
            </a:r>
          </a:p>
          <a:p>
            <a:pPr marL="742950" lvl="1" indent="-285750" algn="l" fontAlgn="base">
              <a:spcAft>
                <a:spcPts val="600"/>
              </a:spcAft>
              <a:buFont typeface="Arial" panose="020B0604020202020204" pitchFamily="34" charset="0"/>
              <a:buChar char="•"/>
            </a:pPr>
            <a:r>
              <a:rPr lang="en-US" b="1" i="0" dirty="0">
                <a:solidFill>
                  <a:srgbClr val="273239"/>
                </a:solidFill>
                <a:effectLst/>
                <a:latin typeface="Nunito" pitchFamily="2" charset="77"/>
              </a:rPr>
              <a:t>Social Media</a:t>
            </a:r>
            <a:r>
              <a:rPr lang="en-US" b="0" i="0" dirty="0">
                <a:solidFill>
                  <a:srgbClr val="273239"/>
                </a:solidFill>
                <a:effectLst/>
                <a:latin typeface="Nunito" pitchFamily="2" charset="77"/>
              </a:rPr>
              <a:t>: Platforms like Facebook use facial recognition to automatically tag individuals in photos, enhancing user experience and engagement.</a:t>
            </a:r>
          </a:p>
        </p:txBody>
      </p:sp>
      <p:sp>
        <p:nvSpPr>
          <p:cNvPr id="7" name="Rectangle 6">
            <a:extLst>
              <a:ext uri="{FF2B5EF4-FFF2-40B4-BE49-F238E27FC236}">
                <a16:creationId xmlns:a16="http://schemas.microsoft.com/office/drawing/2014/main" id="{912327CD-9DAB-C9B7-17BC-DC697D653DBA}"/>
              </a:ext>
            </a:extLst>
          </p:cNvPr>
          <p:cNvSpPr/>
          <p:nvPr/>
        </p:nvSpPr>
        <p:spPr>
          <a:xfrm>
            <a:off x="330967" y="488063"/>
            <a:ext cx="8482059" cy="307777"/>
          </a:xfrm>
          <a:prstGeom prst="rect">
            <a:avLst/>
          </a:prstGeom>
        </p:spPr>
        <p:txBody>
          <a:bodyPr wrap="square">
            <a:spAutoFit/>
          </a:bodyPr>
          <a:lstStyle/>
          <a:p>
            <a:pPr algn="l" fontAlgn="base"/>
            <a:r>
              <a:rPr lang="en-US" b="1" i="0" dirty="0">
                <a:solidFill>
                  <a:srgbClr val="273239"/>
                </a:solidFill>
                <a:effectLst/>
                <a:latin typeface="Nunito" pitchFamily="2" charset="77"/>
              </a:rPr>
              <a:t>Computer Vision Tasks</a:t>
            </a:r>
          </a:p>
        </p:txBody>
      </p:sp>
    </p:spTree>
    <p:extLst>
      <p:ext uri="{BB962C8B-B14F-4D97-AF65-F5344CB8AC3E}">
        <p14:creationId xmlns:p14="http://schemas.microsoft.com/office/powerpoint/2010/main" val="2685920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 name="Rectangle 1">
            <a:extLst>
              <a:ext uri="{FF2B5EF4-FFF2-40B4-BE49-F238E27FC236}">
                <a16:creationId xmlns:a16="http://schemas.microsoft.com/office/drawing/2014/main" id="{D7F9FAF7-1808-40BE-AA3B-9BCEEEEF278B}"/>
              </a:ext>
            </a:extLst>
          </p:cNvPr>
          <p:cNvSpPr/>
          <p:nvPr/>
        </p:nvSpPr>
        <p:spPr>
          <a:xfrm>
            <a:off x="330969" y="458444"/>
            <a:ext cx="3005101" cy="523220"/>
          </a:xfrm>
          <a:prstGeom prst="rect">
            <a:avLst/>
          </a:prstGeom>
        </p:spPr>
        <p:txBody>
          <a:bodyPr wrap="square">
            <a:spAutoFit/>
          </a:bodyPr>
          <a:lstStyle/>
          <a:p>
            <a:pPr algn="l" fontAlgn="base"/>
            <a:r>
              <a:rPr lang="en-US" b="1" i="0" dirty="0">
                <a:solidFill>
                  <a:srgbClr val="273239"/>
                </a:solidFill>
                <a:effectLst/>
                <a:latin typeface="Nunito" pitchFamily="2" charset="77"/>
              </a:rPr>
              <a:t>Applications of Deep Learning in Computer Vision</a:t>
            </a:r>
          </a:p>
        </p:txBody>
      </p:sp>
      <p:pic>
        <p:nvPicPr>
          <p:cNvPr id="3" name="Picture 4" descr="Classification of malignant or benign tumor using computer vision in healthcare">
            <a:extLst>
              <a:ext uri="{FF2B5EF4-FFF2-40B4-BE49-F238E27FC236}">
                <a16:creationId xmlns:a16="http://schemas.microsoft.com/office/drawing/2014/main" id="{3EA63F7A-A12D-17AC-1809-643C8B3174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3454" y="501589"/>
            <a:ext cx="2768744" cy="1792172"/>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C5A8D7A9-F693-4D8D-7B91-418B9A505FE0}"/>
              </a:ext>
            </a:extLst>
          </p:cNvPr>
          <p:cNvPicPr>
            <a:picLocks noChangeAspect="1"/>
          </p:cNvPicPr>
          <p:nvPr/>
        </p:nvPicPr>
        <p:blipFill>
          <a:blip r:embed="rId4"/>
          <a:stretch>
            <a:fillRect/>
          </a:stretch>
        </p:blipFill>
        <p:spPr>
          <a:xfrm>
            <a:off x="4405470" y="223601"/>
            <a:ext cx="1804894" cy="2348149"/>
          </a:xfrm>
          <a:prstGeom prst="rect">
            <a:avLst/>
          </a:prstGeom>
          <a:effectLst>
            <a:outerShdw blurRad="63500" sx="102000" sy="102000" algn="ctr" rotWithShape="0">
              <a:prstClr val="black">
                <a:alpha val="40000"/>
              </a:prstClr>
            </a:outerShdw>
          </a:effectLst>
        </p:spPr>
      </p:pic>
      <p:pic>
        <p:nvPicPr>
          <p:cNvPr id="7" name="Picture 2" descr="Fig. 1">
            <a:extLst>
              <a:ext uri="{FF2B5EF4-FFF2-40B4-BE49-F238E27FC236}">
                <a16:creationId xmlns:a16="http://schemas.microsoft.com/office/drawing/2014/main" id="{E8DB6553-E3F1-FCBC-A251-814F266E77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7184" y="2768324"/>
            <a:ext cx="4654446" cy="2050057"/>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10EBBE3B-377A-18E4-B608-004FCD3BC175}"/>
              </a:ext>
            </a:extLst>
          </p:cNvPr>
          <p:cNvSpPr/>
          <p:nvPr/>
        </p:nvSpPr>
        <p:spPr>
          <a:xfrm>
            <a:off x="5196714" y="4828087"/>
            <a:ext cx="2826415" cy="230832"/>
          </a:xfrm>
          <a:prstGeom prst="rect">
            <a:avLst/>
          </a:prstGeom>
        </p:spPr>
        <p:txBody>
          <a:bodyPr wrap="none">
            <a:spAutoFit/>
          </a:bodyPr>
          <a:lstStyle/>
          <a:p>
            <a:r>
              <a:rPr lang="en-US" sz="900" dirty="0"/>
              <a:t>https://www.nature.com/articles/s41433-019-0562-4</a:t>
            </a:r>
          </a:p>
        </p:txBody>
      </p:sp>
      <p:sp>
        <p:nvSpPr>
          <p:cNvPr id="9" name="Rectangle 8">
            <a:extLst>
              <a:ext uri="{FF2B5EF4-FFF2-40B4-BE49-F238E27FC236}">
                <a16:creationId xmlns:a16="http://schemas.microsoft.com/office/drawing/2014/main" id="{A4913FB8-10C2-505C-1130-96487417474C}"/>
              </a:ext>
            </a:extLst>
          </p:cNvPr>
          <p:cNvSpPr/>
          <p:nvPr/>
        </p:nvSpPr>
        <p:spPr>
          <a:xfrm>
            <a:off x="4751884" y="2509626"/>
            <a:ext cx="1152880" cy="230832"/>
          </a:xfrm>
          <a:prstGeom prst="rect">
            <a:avLst/>
          </a:prstGeom>
        </p:spPr>
        <p:txBody>
          <a:bodyPr wrap="none">
            <a:spAutoFit/>
          </a:bodyPr>
          <a:lstStyle/>
          <a:p>
            <a:r>
              <a:rPr lang="en-US" sz="900" dirty="0"/>
              <a:t>https://rayscape.ai/</a:t>
            </a:r>
          </a:p>
        </p:txBody>
      </p:sp>
      <p:pic>
        <p:nvPicPr>
          <p:cNvPr id="10" name="Picture 9">
            <a:extLst>
              <a:ext uri="{FF2B5EF4-FFF2-40B4-BE49-F238E27FC236}">
                <a16:creationId xmlns:a16="http://schemas.microsoft.com/office/drawing/2014/main" id="{D93D056E-34BA-F141-0419-D6C7C69E9F6D}"/>
              </a:ext>
            </a:extLst>
          </p:cNvPr>
          <p:cNvPicPr>
            <a:picLocks noChangeAspect="1"/>
          </p:cNvPicPr>
          <p:nvPr/>
        </p:nvPicPr>
        <p:blipFill>
          <a:blip r:embed="rId6"/>
          <a:stretch>
            <a:fillRect/>
          </a:stretch>
        </p:blipFill>
        <p:spPr>
          <a:xfrm>
            <a:off x="428024" y="2458223"/>
            <a:ext cx="3363560" cy="2240616"/>
          </a:xfrm>
          <a:prstGeom prst="rect">
            <a:avLst/>
          </a:prstGeom>
        </p:spPr>
      </p:pic>
      <p:sp>
        <p:nvSpPr>
          <p:cNvPr id="11" name="Rectangle 10">
            <a:extLst>
              <a:ext uri="{FF2B5EF4-FFF2-40B4-BE49-F238E27FC236}">
                <a16:creationId xmlns:a16="http://schemas.microsoft.com/office/drawing/2014/main" id="{679F5F88-1CF0-D070-5D0F-752AC6E913C6}"/>
              </a:ext>
            </a:extLst>
          </p:cNvPr>
          <p:cNvSpPr/>
          <p:nvPr/>
        </p:nvSpPr>
        <p:spPr>
          <a:xfrm>
            <a:off x="883538" y="4739176"/>
            <a:ext cx="2452532" cy="369332"/>
          </a:xfrm>
          <a:prstGeom prst="rect">
            <a:avLst/>
          </a:prstGeom>
        </p:spPr>
        <p:txBody>
          <a:bodyPr wrap="square">
            <a:spAutoFit/>
          </a:bodyPr>
          <a:lstStyle/>
          <a:p>
            <a:r>
              <a:rPr lang="en-US" sz="900" dirty="0"/>
              <a:t>https://news.mit.edu/2021/robust-artificial-intelligence-tools-predict-future-cancer-0128</a:t>
            </a:r>
          </a:p>
        </p:txBody>
      </p:sp>
    </p:spTree>
    <p:extLst>
      <p:ext uri="{BB962C8B-B14F-4D97-AF65-F5344CB8AC3E}">
        <p14:creationId xmlns:p14="http://schemas.microsoft.com/office/powerpoint/2010/main" val="3325905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 name="Rectangle 1">
            <a:extLst>
              <a:ext uri="{FF2B5EF4-FFF2-40B4-BE49-F238E27FC236}">
                <a16:creationId xmlns:a16="http://schemas.microsoft.com/office/drawing/2014/main" id="{D7F9FAF7-1808-40BE-AA3B-9BCEEEEF278B}"/>
              </a:ext>
            </a:extLst>
          </p:cNvPr>
          <p:cNvSpPr/>
          <p:nvPr/>
        </p:nvSpPr>
        <p:spPr>
          <a:xfrm>
            <a:off x="330969" y="533858"/>
            <a:ext cx="3005101" cy="307777"/>
          </a:xfrm>
          <a:prstGeom prst="rect">
            <a:avLst/>
          </a:prstGeom>
        </p:spPr>
        <p:txBody>
          <a:bodyPr wrap="square">
            <a:spAutoFit/>
          </a:bodyPr>
          <a:lstStyle/>
          <a:p>
            <a:pPr algn="l" fontAlgn="base"/>
            <a:r>
              <a:rPr lang="en-US" b="1" i="0" dirty="0">
                <a:solidFill>
                  <a:srgbClr val="273239"/>
                </a:solidFill>
                <a:effectLst/>
                <a:latin typeface="Nunito" pitchFamily="2" charset="77"/>
              </a:rPr>
              <a:t>Convolutional Neural Networks</a:t>
            </a:r>
          </a:p>
        </p:txBody>
      </p:sp>
      <p:sp>
        <p:nvSpPr>
          <p:cNvPr id="4" name="TextBox 3">
            <a:extLst>
              <a:ext uri="{FF2B5EF4-FFF2-40B4-BE49-F238E27FC236}">
                <a16:creationId xmlns:a16="http://schemas.microsoft.com/office/drawing/2014/main" id="{F7638978-4EE0-4F83-05BD-32CCACBFBB79}"/>
              </a:ext>
            </a:extLst>
          </p:cNvPr>
          <p:cNvSpPr txBox="1"/>
          <p:nvPr/>
        </p:nvSpPr>
        <p:spPr>
          <a:xfrm>
            <a:off x="994833" y="1402939"/>
            <a:ext cx="7154333" cy="2677656"/>
          </a:xfrm>
          <a:prstGeom prst="rect">
            <a:avLst/>
          </a:prstGeom>
          <a:noFill/>
        </p:spPr>
        <p:txBody>
          <a:bodyPr wrap="square">
            <a:spAutoFit/>
          </a:bodyPr>
          <a:lstStyle/>
          <a:p>
            <a:r>
              <a:rPr lang="en-US" dirty="0"/>
              <a:t>Convolutional Neural Networks (CNNs), also called </a:t>
            </a:r>
            <a:r>
              <a:rPr lang="en-US" dirty="0" err="1"/>
              <a:t>ConvNets</a:t>
            </a:r>
            <a:r>
              <a:rPr lang="en-US" dirty="0"/>
              <a:t>, follow the same core idea as standard neural networks: they learn </a:t>
            </a:r>
            <a:r>
              <a:rPr lang="en-US" b="1" dirty="0"/>
              <a:t>weights and biases</a:t>
            </a:r>
            <a:r>
              <a:rPr lang="en-US" dirty="0"/>
              <a:t> that transform inputs into outputs through a sequence of </a:t>
            </a:r>
            <a:r>
              <a:rPr lang="en-US" b="1" dirty="0"/>
              <a:t>linear operations</a:t>
            </a:r>
            <a:r>
              <a:rPr lang="en-US" dirty="0"/>
              <a:t> (dot products) followed by </a:t>
            </a:r>
            <a:r>
              <a:rPr lang="en-US" b="1" dirty="0"/>
              <a:t>non-linear activations</a:t>
            </a:r>
            <a:r>
              <a:rPr lang="en-US" dirty="0"/>
              <a:t>. </a:t>
            </a:r>
          </a:p>
          <a:p>
            <a:endParaRPr lang="en-US" dirty="0"/>
          </a:p>
          <a:p>
            <a:r>
              <a:rPr lang="en-US" dirty="0"/>
              <a:t>What makes CNNs especially suited for images is that they can take </a:t>
            </a:r>
            <a:r>
              <a:rPr lang="en-US" b="1" dirty="0"/>
              <a:t>raw pixel values</a:t>
            </a:r>
            <a:r>
              <a:rPr lang="en-US" dirty="0"/>
              <a:t> as input and gradually build up more meaningful representations, ending with </a:t>
            </a:r>
            <a:r>
              <a:rPr lang="en-US" b="1" dirty="0"/>
              <a:t>class scores</a:t>
            </a:r>
            <a:r>
              <a:rPr lang="en-US" dirty="0"/>
              <a:t> (e.g., “CNV”, “DME”, “Drusen”, “Normal”). </a:t>
            </a:r>
          </a:p>
          <a:p>
            <a:endParaRPr lang="en-US" dirty="0"/>
          </a:p>
          <a:p>
            <a:r>
              <a:rPr lang="en-US" dirty="0"/>
              <a:t>Like other neural networks, a CNN defines a single </a:t>
            </a:r>
            <a:r>
              <a:rPr lang="en-US" b="1" dirty="0"/>
              <a:t>differentiable mapping</a:t>
            </a:r>
            <a:r>
              <a:rPr lang="en-US" dirty="0"/>
              <a:t> from input to output, is trained end-to-end by minimizing a </a:t>
            </a:r>
            <a:r>
              <a:rPr lang="en-US" b="1" dirty="0"/>
              <a:t>loss function</a:t>
            </a:r>
            <a:r>
              <a:rPr lang="en-US" dirty="0"/>
              <a:t> (such as </a:t>
            </a:r>
            <a:r>
              <a:rPr lang="en-US" dirty="0" err="1"/>
              <a:t>Softmax</a:t>
            </a:r>
            <a:r>
              <a:rPr lang="en-US" dirty="0"/>
              <a:t> cross-entropy), and benefits from the same training practices used for regular neural networks.</a:t>
            </a:r>
            <a:endParaRPr lang="ro-RO" dirty="0"/>
          </a:p>
        </p:txBody>
      </p:sp>
    </p:spTree>
    <p:extLst>
      <p:ext uri="{BB962C8B-B14F-4D97-AF65-F5344CB8AC3E}">
        <p14:creationId xmlns:p14="http://schemas.microsoft.com/office/powerpoint/2010/main" val="1518661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 name="Rectangle 1">
            <a:extLst>
              <a:ext uri="{FF2B5EF4-FFF2-40B4-BE49-F238E27FC236}">
                <a16:creationId xmlns:a16="http://schemas.microsoft.com/office/drawing/2014/main" id="{D7F9FAF7-1808-40BE-AA3B-9BCEEEEF278B}"/>
              </a:ext>
            </a:extLst>
          </p:cNvPr>
          <p:cNvSpPr/>
          <p:nvPr/>
        </p:nvSpPr>
        <p:spPr>
          <a:xfrm>
            <a:off x="330969" y="458444"/>
            <a:ext cx="3005101" cy="307777"/>
          </a:xfrm>
          <a:prstGeom prst="rect">
            <a:avLst/>
          </a:prstGeom>
        </p:spPr>
        <p:txBody>
          <a:bodyPr wrap="square">
            <a:spAutoFit/>
          </a:bodyPr>
          <a:lstStyle/>
          <a:p>
            <a:pPr algn="l" fontAlgn="base"/>
            <a:r>
              <a:rPr lang="en-US" b="1" i="0" dirty="0">
                <a:solidFill>
                  <a:srgbClr val="273239"/>
                </a:solidFill>
                <a:effectLst/>
                <a:latin typeface="Nunito" pitchFamily="2" charset="77"/>
              </a:rPr>
              <a:t>Convolutional Neural Networks</a:t>
            </a:r>
          </a:p>
        </p:txBody>
      </p:sp>
      <p:sp>
        <p:nvSpPr>
          <p:cNvPr id="4" name="TextBox 3">
            <a:extLst>
              <a:ext uri="{FF2B5EF4-FFF2-40B4-BE49-F238E27FC236}">
                <a16:creationId xmlns:a16="http://schemas.microsoft.com/office/drawing/2014/main" id="{F7638978-4EE0-4F83-05BD-32CCACBFBB79}"/>
              </a:ext>
            </a:extLst>
          </p:cNvPr>
          <p:cNvSpPr txBox="1"/>
          <p:nvPr/>
        </p:nvSpPr>
        <p:spPr>
          <a:xfrm>
            <a:off x="656166" y="1125200"/>
            <a:ext cx="7154333" cy="2123658"/>
          </a:xfrm>
          <a:prstGeom prst="rect">
            <a:avLst/>
          </a:prstGeom>
          <a:noFill/>
        </p:spPr>
        <p:txBody>
          <a:bodyPr wrap="square">
            <a:spAutoFit/>
          </a:bodyPr>
          <a:lstStyle/>
          <a:p>
            <a:r>
              <a:rPr lang="en-US" sz="1200" dirty="0"/>
              <a:t>A standard (fully connected) neural network takes an input as a single long vector and passes it through hidden layers where </a:t>
            </a:r>
            <a:r>
              <a:rPr lang="en-US" sz="1200" b="1" dirty="0"/>
              <a:t>every neuron connects to every neuron</a:t>
            </a:r>
            <a:r>
              <a:rPr lang="en-US" sz="1200" dirty="0"/>
              <a:t> in the previous layer. </a:t>
            </a:r>
          </a:p>
          <a:p>
            <a:endParaRPr lang="en-US" sz="1200" dirty="0"/>
          </a:p>
          <a:p>
            <a:r>
              <a:rPr lang="en-US" sz="1200" dirty="0"/>
              <a:t>This becomes impractical for images: even a small 32×32×3 image already requires </a:t>
            </a:r>
            <a:r>
              <a:rPr lang="en-US" sz="1200" b="1" dirty="0"/>
              <a:t>3,072 weights per neuron</a:t>
            </a:r>
            <a:r>
              <a:rPr lang="en-US" sz="1200" dirty="0"/>
              <a:t>, and a 200×200×3 image would require </a:t>
            </a:r>
            <a:r>
              <a:rPr lang="en-US" sz="1200" b="1" dirty="0"/>
              <a:t>120,000 weights per neuron</a:t>
            </a:r>
            <a:r>
              <a:rPr lang="en-US" sz="1200" dirty="0"/>
              <a:t>, leading to huge models that are slow to train and prone to </a:t>
            </a:r>
            <a:r>
              <a:rPr lang="en-US" sz="1200" b="1" dirty="0"/>
              <a:t>overfitting</a:t>
            </a:r>
            <a:r>
              <a:rPr lang="en-US" sz="1200" dirty="0"/>
              <a:t>. CNNs solve this by keeping the image structure and using 3D feature volumes (</a:t>
            </a:r>
            <a:r>
              <a:rPr lang="en-US" sz="1200" b="1" dirty="0"/>
              <a:t>width × height × depth</a:t>
            </a:r>
            <a:r>
              <a:rPr lang="en-US" sz="1200" dirty="0"/>
              <a:t>). </a:t>
            </a:r>
          </a:p>
          <a:p>
            <a:endParaRPr lang="en-US" sz="1200" dirty="0"/>
          </a:p>
          <a:p>
            <a:r>
              <a:rPr lang="en-US" sz="1200" dirty="0"/>
              <a:t>Instead of full connectivity, CNN neurons connect only to </a:t>
            </a:r>
            <a:r>
              <a:rPr lang="en-US" sz="1200" b="1" dirty="0"/>
              <a:t>local regions</a:t>
            </a:r>
            <a:r>
              <a:rPr lang="en-US" sz="1200" dirty="0"/>
              <a:t> of the previous layer, gradually transforming raw pixels into higher-level features, and finally compressing the representation into a compact output (e.g., </a:t>
            </a:r>
            <a:r>
              <a:rPr lang="en-US" sz="1200" b="1" dirty="0"/>
              <a:t>1×1×N class scores</a:t>
            </a:r>
            <a:r>
              <a:rPr lang="en-US" sz="1200" dirty="0"/>
              <a:t>).</a:t>
            </a:r>
            <a:endParaRPr lang="ro-RO" sz="1200" dirty="0"/>
          </a:p>
        </p:txBody>
      </p:sp>
      <p:pic>
        <p:nvPicPr>
          <p:cNvPr id="3" name="Picture 2">
            <a:extLst>
              <a:ext uri="{FF2B5EF4-FFF2-40B4-BE49-F238E27FC236}">
                <a16:creationId xmlns:a16="http://schemas.microsoft.com/office/drawing/2014/main" id="{B0311045-9F6C-B2D1-8E28-478019D33CE2}"/>
              </a:ext>
            </a:extLst>
          </p:cNvPr>
          <p:cNvPicPr>
            <a:picLocks noChangeAspect="1"/>
          </p:cNvPicPr>
          <p:nvPr/>
        </p:nvPicPr>
        <p:blipFill>
          <a:blip r:embed="rId3"/>
          <a:stretch>
            <a:fillRect/>
          </a:stretch>
        </p:blipFill>
        <p:spPr>
          <a:xfrm>
            <a:off x="2032000" y="3314700"/>
            <a:ext cx="5080000" cy="1714500"/>
          </a:xfrm>
          <a:prstGeom prst="rect">
            <a:avLst/>
          </a:prstGeom>
        </p:spPr>
      </p:pic>
    </p:spTree>
    <p:extLst>
      <p:ext uri="{BB962C8B-B14F-4D97-AF65-F5344CB8AC3E}">
        <p14:creationId xmlns:p14="http://schemas.microsoft.com/office/powerpoint/2010/main" val="3654867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 name="Rectangle 1">
            <a:extLst>
              <a:ext uri="{FF2B5EF4-FFF2-40B4-BE49-F238E27FC236}">
                <a16:creationId xmlns:a16="http://schemas.microsoft.com/office/drawing/2014/main" id="{D7F9FAF7-1808-40BE-AA3B-9BCEEEEF278B}"/>
              </a:ext>
            </a:extLst>
          </p:cNvPr>
          <p:cNvSpPr/>
          <p:nvPr/>
        </p:nvSpPr>
        <p:spPr>
          <a:xfrm>
            <a:off x="330969" y="458444"/>
            <a:ext cx="3005101" cy="307777"/>
          </a:xfrm>
          <a:prstGeom prst="rect">
            <a:avLst/>
          </a:prstGeom>
        </p:spPr>
        <p:txBody>
          <a:bodyPr wrap="square">
            <a:spAutoFit/>
          </a:bodyPr>
          <a:lstStyle/>
          <a:p>
            <a:pPr algn="l" fontAlgn="base"/>
            <a:r>
              <a:rPr lang="en-US" b="1" i="0" dirty="0">
                <a:solidFill>
                  <a:srgbClr val="273239"/>
                </a:solidFill>
                <a:effectLst/>
                <a:latin typeface="Nunito" pitchFamily="2" charset="77"/>
              </a:rPr>
              <a:t>Convolutional Neural Networks</a:t>
            </a:r>
          </a:p>
        </p:txBody>
      </p:sp>
      <p:sp>
        <p:nvSpPr>
          <p:cNvPr id="6" name="TextBox 5">
            <a:extLst>
              <a:ext uri="{FF2B5EF4-FFF2-40B4-BE49-F238E27FC236}">
                <a16:creationId xmlns:a16="http://schemas.microsoft.com/office/drawing/2014/main" id="{AA63A549-26E5-8710-90CA-E19454283339}"/>
              </a:ext>
            </a:extLst>
          </p:cNvPr>
          <p:cNvSpPr txBox="1"/>
          <p:nvPr/>
        </p:nvSpPr>
        <p:spPr>
          <a:xfrm>
            <a:off x="330969" y="953687"/>
            <a:ext cx="3572164" cy="3477875"/>
          </a:xfrm>
          <a:prstGeom prst="rect">
            <a:avLst/>
          </a:prstGeom>
          <a:noFill/>
        </p:spPr>
        <p:txBody>
          <a:bodyPr wrap="square">
            <a:spAutoFit/>
          </a:bodyPr>
          <a:lstStyle/>
          <a:p>
            <a:pPr algn="just">
              <a:buFont typeface="Arial" panose="020B0604020202020204" pitchFamily="34" charset="0"/>
              <a:buChar char="•"/>
            </a:pPr>
            <a:r>
              <a:rPr lang="en-US" sz="1100" b="0" i="0" dirty="0">
                <a:solidFill>
                  <a:srgbClr val="000000"/>
                </a:solidFill>
                <a:effectLst/>
                <a:latin typeface="Roboto" panose="02000000000000000000" pitchFamily="2" charset="0"/>
              </a:rPr>
              <a:t> INPUT [32x32x3] will hold the raw pixel values of the image, in this case an image of width 32, height 32, and with three color channels R,G,B.</a:t>
            </a:r>
          </a:p>
          <a:p>
            <a:pPr algn="just">
              <a:buFont typeface="Arial" panose="020B0604020202020204" pitchFamily="34" charset="0"/>
              <a:buChar char="•"/>
            </a:pPr>
            <a:endParaRPr lang="en-US" sz="1100" b="0" i="0" dirty="0">
              <a:solidFill>
                <a:srgbClr val="000000"/>
              </a:solidFill>
              <a:effectLst/>
              <a:latin typeface="Roboto" panose="02000000000000000000" pitchFamily="2" charset="0"/>
            </a:endParaRPr>
          </a:p>
          <a:p>
            <a:pPr algn="just">
              <a:buFont typeface="Arial" panose="020B0604020202020204" pitchFamily="34" charset="0"/>
              <a:buChar char="•"/>
            </a:pPr>
            <a:r>
              <a:rPr lang="en-US" sz="1100" b="0" i="0" dirty="0">
                <a:solidFill>
                  <a:srgbClr val="000000"/>
                </a:solidFill>
                <a:effectLst/>
                <a:latin typeface="Roboto" panose="02000000000000000000" pitchFamily="2" charset="0"/>
              </a:rPr>
              <a:t> CONV layer will compute the output of neurons that are connected to local regions in the input, each computing a dot product between their weights and a small region they are connected to in the input volume. This may result in volume such as [32x32x12] if we decided to use 12 filters.</a:t>
            </a:r>
          </a:p>
          <a:p>
            <a:pPr algn="just">
              <a:buFont typeface="Arial" panose="020B0604020202020204" pitchFamily="34" charset="0"/>
              <a:buChar char="•"/>
            </a:pPr>
            <a:endParaRPr lang="en-US" sz="1100" b="0" i="0" dirty="0">
              <a:solidFill>
                <a:srgbClr val="000000"/>
              </a:solidFill>
              <a:effectLst/>
              <a:latin typeface="Roboto" panose="02000000000000000000" pitchFamily="2" charset="0"/>
            </a:endParaRPr>
          </a:p>
          <a:p>
            <a:pPr algn="just">
              <a:buFont typeface="Arial" panose="020B0604020202020204" pitchFamily="34" charset="0"/>
              <a:buChar char="•"/>
            </a:pPr>
            <a:r>
              <a:rPr lang="en-US" sz="1100" b="0" i="0" dirty="0">
                <a:solidFill>
                  <a:srgbClr val="000000"/>
                </a:solidFill>
                <a:effectLst/>
                <a:latin typeface="Roboto" panose="02000000000000000000" pitchFamily="2" charset="0"/>
              </a:rPr>
              <a:t> RELU layer will apply an elementwise activation function, such as the </a:t>
            </a:r>
            <a:r>
              <a:rPr lang="en-US" sz="1100" b="0" i="0" u="none" strike="noStrike" dirty="0">
                <a:solidFill>
                  <a:srgbClr val="000000"/>
                </a:solidFill>
                <a:effectLst/>
                <a:latin typeface="STIXGeneral-Italic"/>
              </a:rPr>
              <a:t>max</a:t>
            </a:r>
            <a:r>
              <a:rPr lang="en-US" sz="1100" b="0" i="0" u="none" strike="noStrike" dirty="0">
                <a:solidFill>
                  <a:srgbClr val="000000"/>
                </a:solidFill>
                <a:effectLst/>
                <a:latin typeface="STIXGeneral-Regular"/>
              </a:rPr>
              <a:t>(0,</a:t>
            </a:r>
            <a:r>
              <a:rPr lang="en-US" sz="1100" b="0" i="0" u="none" strike="noStrike" dirty="0">
                <a:solidFill>
                  <a:srgbClr val="000000"/>
                </a:solidFill>
                <a:effectLst/>
                <a:latin typeface="STIXGeneral-Italic"/>
              </a:rPr>
              <a:t>x</a:t>
            </a:r>
            <a:r>
              <a:rPr lang="en-US" sz="1100" b="0" i="0" u="none" strike="noStrike" dirty="0">
                <a:solidFill>
                  <a:srgbClr val="000000"/>
                </a:solidFill>
                <a:effectLst/>
                <a:latin typeface="STIXGeneral-Regular"/>
              </a:rPr>
              <a:t>)</a:t>
            </a:r>
            <a:r>
              <a:rPr lang="en-US" sz="1100" b="0" i="0" dirty="0">
                <a:solidFill>
                  <a:srgbClr val="000000"/>
                </a:solidFill>
                <a:effectLst/>
                <a:latin typeface="Roboto" panose="02000000000000000000" pitchFamily="2" charset="0"/>
              </a:rPr>
              <a:t> thresholding at zero. This leaves the size of the volume unchanged ([32x32x12]).</a:t>
            </a:r>
          </a:p>
          <a:p>
            <a:pPr algn="just">
              <a:buFont typeface="Arial" panose="020B0604020202020204" pitchFamily="34" charset="0"/>
              <a:buChar char="•"/>
            </a:pPr>
            <a:endParaRPr lang="en-US" sz="1100" b="0" i="0" dirty="0">
              <a:solidFill>
                <a:srgbClr val="000000"/>
              </a:solidFill>
              <a:effectLst/>
              <a:latin typeface="Roboto" panose="02000000000000000000" pitchFamily="2" charset="0"/>
            </a:endParaRPr>
          </a:p>
          <a:p>
            <a:pPr algn="just">
              <a:buFont typeface="Arial" panose="020B0604020202020204" pitchFamily="34" charset="0"/>
              <a:buChar char="•"/>
            </a:pPr>
            <a:r>
              <a:rPr lang="en-US" sz="1100" b="0" i="0" dirty="0">
                <a:solidFill>
                  <a:srgbClr val="000000"/>
                </a:solidFill>
                <a:effectLst/>
                <a:latin typeface="Roboto" panose="02000000000000000000" pitchFamily="2" charset="0"/>
              </a:rPr>
              <a:t> POOL layer will perform a downsampling operation along the spatial dimensions (width, height), resulting in volume such as [16x16x12].</a:t>
            </a:r>
          </a:p>
          <a:p>
            <a:pPr algn="just">
              <a:buFont typeface="Arial" panose="020B0604020202020204" pitchFamily="34" charset="0"/>
              <a:buChar char="•"/>
            </a:pPr>
            <a:endParaRPr lang="en-US" sz="1100" b="0" i="0" dirty="0">
              <a:solidFill>
                <a:srgbClr val="000000"/>
              </a:solidFill>
              <a:effectLst/>
              <a:latin typeface="Roboto" panose="02000000000000000000" pitchFamily="2" charset="0"/>
            </a:endParaRPr>
          </a:p>
        </p:txBody>
      </p:sp>
      <p:pic>
        <p:nvPicPr>
          <p:cNvPr id="7" name="Picture 6">
            <a:extLst>
              <a:ext uri="{FF2B5EF4-FFF2-40B4-BE49-F238E27FC236}">
                <a16:creationId xmlns:a16="http://schemas.microsoft.com/office/drawing/2014/main" id="{E530D3B5-D713-00B0-CC1A-A96D7342074B}"/>
              </a:ext>
            </a:extLst>
          </p:cNvPr>
          <p:cNvPicPr>
            <a:picLocks noChangeAspect="1"/>
          </p:cNvPicPr>
          <p:nvPr/>
        </p:nvPicPr>
        <p:blipFill>
          <a:blip r:embed="rId3"/>
          <a:stretch>
            <a:fillRect/>
          </a:stretch>
        </p:blipFill>
        <p:spPr>
          <a:xfrm>
            <a:off x="4100179" y="1256383"/>
            <a:ext cx="4902200" cy="2349500"/>
          </a:xfrm>
          <a:prstGeom prst="rect">
            <a:avLst/>
          </a:prstGeom>
        </p:spPr>
      </p:pic>
      <p:sp>
        <p:nvSpPr>
          <p:cNvPr id="9" name="TextBox 8">
            <a:extLst>
              <a:ext uri="{FF2B5EF4-FFF2-40B4-BE49-F238E27FC236}">
                <a16:creationId xmlns:a16="http://schemas.microsoft.com/office/drawing/2014/main" id="{A865295C-F99E-6DC9-55FB-B52B2D7D1541}"/>
              </a:ext>
            </a:extLst>
          </p:cNvPr>
          <p:cNvSpPr txBox="1"/>
          <p:nvPr/>
        </p:nvSpPr>
        <p:spPr>
          <a:xfrm>
            <a:off x="330969" y="4300335"/>
            <a:ext cx="6975764" cy="769441"/>
          </a:xfrm>
          <a:prstGeom prst="rect">
            <a:avLst/>
          </a:prstGeom>
          <a:noFill/>
        </p:spPr>
        <p:txBody>
          <a:bodyPr wrap="square">
            <a:spAutoFit/>
          </a:bodyPr>
          <a:lstStyle/>
          <a:p>
            <a:pPr algn="just">
              <a:buFont typeface="Arial" panose="020B0604020202020204" pitchFamily="34" charset="0"/>
              <a:buChar char="•"/>
            </a:pPr>
            <a:r>
              <a:rPr lang="en-US" sz="1100" b="0" i="0" dirty="0">
                <a:solidFill>
                  <a:srgbClr val="000000"/>
                </a:solidFill>
                <a:effectLst/>
                <a:latin typeface="Roboto" panose="02000000000000000000" pitchFamily="2" charset="0"/>
              </a:rPr>
              <a:t> FC (i.e. fully-connected) layer will compute the class scores, resulting in volume of size [1x1x10], where each of the 10 numbers correspond to a class score, such as among the 10 categories of CIFAR-10. As with ordinary Neural Networks and as the name implies, each neuron in this layer will be connected to all the numbers in the previous volume.</a:t>
            </a:r>
          </a:p>
        </p:txBody>
      </p:sp>
    </p:spTree>
    <p:extLst>
      <p:ext uri="{BB962C8B-B14F-4D97-AF65-F5344CB8AC3E}">
        <p14:creationId xmlns:p14="http://schemas.microsoft.com/office/powerpoint/2010/main" val="791078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 name="Rectangle 1">
            <a:extLst>
              <a:ext uri="{FF2B5EF4-FFF2-40B4-BE49-F238E27FC236}">
                <a16:creationId xmlns:a16="http://schemas.microsoft.com/office/drawing/2014/main" id="{D7F9FAF7-1808-40BE-AA3B-9BCEEEEF278B}"/>
              </a:ext>
            </a:extLst>
          </p:cNvPr>
          <p:cNvSpPr/>
          <p:nvPr/>
        </p:nvSpPr>
        <p:spPr>
          <a:xfrm>
            <a:off x="330969" y="458444"/>
            <a:ext cx="3005101" cy="738664"/>
          </a:xfrm>
          <a:prstGeom prst="rect">
            <a:avLst/>
          </a:prstGeom>
        </p:spPr>
        <p:txBody>
          <a:bodyPr wrap="square">
            <a:spAutoFit/>
          </a:bodyPr>
          <a:lstStyle/>
          <a:p>
            <a:pPr algn="l" fontAlgn="base"/>
            <a:r>
              <a:rPr lang="en-US" b="1" i="0" dirty="0">
                <a:solidFill>
                  <a:srgbClr val="273239"/>
                </a:solidFill>
                <a:effectLst/>
                <a:latin typeface="Nunito" pitchFamily="2" charset="77"/>
              </a:rPr>
              <a:t>Convolutional Neural Networks  </a:t>
            </a:r>
          </a:p>
          <a:p>
            <a:pPr algn="l" fontAlgn="base"/>
            <a:endParaRPr lang="en-US" b="1" dirty="0">
              <a:solidFill>
                <a:srgbClr val="273239"/>
              </a:solidFill>
              <a:latin typeface="Nunito" pitchFamily="2" charset="77"/>
            </a:endParaRPr>
          </a:p>
          <a:p>
            <a:pPr algn="l" fontAlgn="base"/>
            <a:r>
              <a:rPr lang="en-US" b="1" i="0" dirty="0">
                <a:solidFill>
                  <a:srgbClr val="273239"/>
                </a:solidFill>
                <a:effectLst/>
                <a:latin typeface="Nunito" pitchFamily="2" charset="77"/>
              </a:rPr>
              <a:t>- Convolutional layer</a:t>
            </a:r>
          </a:p>
        </p:txBody>
      </p:sp>
      <p:sp>
        <p:nvSpPr>
          <p:cNvPr id="8" name="TextBox 7">
            <a:extLst>
              <a:ext uri="{FF2B5EF4-FFF2-40B4-BE49-F238E27FC236}">
                <a16:creationId xmlns:a16="http://schemas.microsoft.com/office/drawing/2014/main" id="{E748A254-DCBF-7A79-CBDB-73D989937C84}"/>
              </a:ext>
            </a:extLst>
          </p:cNvPr>
          <p:cNvSpPr txBox="1"/>
          <p:nvPr/>
        </p:nvSpPr>
        <p:spPr>
          <a:xfrm>
            <a:off x="330969" y="1417241"/>
            <a:ext cx="4572000" cy="2939266"/>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sz="1100" dirty="0"/>
              <a:t>The input is a </a:t>
            </a:r>
            <a:r>
              <a:rPr lang="en-US" sz="1100" b="1" dirty="0"/>
              <a:t>3D volume</a:t>
            </a:r>
            <a:r>
              <a:rPr lang="en-US" sz="1100" dirty="0"/>
              <a:t> (width × height × channels): here </a:t>
            </a:r>
            <a:r>
              <a:rPr lang="en-US" sz="1100" b="1" dirty="0"/>
              <a:t>7×7×3</a:t>
            </a:r>
            <a:r>
              <a:rPr lang="en-US" sz="1100" dirty="0"/>
              <a:t> because we added </a:t>
            </a:r>
            <a:r>
              <a:rPr lang="en-US" sz="1100" b="1" dirty="0"/>
              <a:t>padding = 1</a:t>
            </a:r>
            <a:r>
              <a:rPr lang="en-US" sz="1100" dirty="0"/>
              <a:t> around the original image.</a:t>
            </a:r>
          </a:p>
          <a:p>
            <a:pPr marL="285750" indent="-285750">
              <a:spcAft>
                <a:spcPts val="600"/>
              </a:spcAft>
              <a:buFont typeface="Arial" panose="020B0604020202020204" pitchFamily="34" charset="0"/>
              <a:buChar char="•"/>
            </a:pPr>
            <a:r>
              <a:rPr lang="en-US" sz="1100" dirty="0"/>
              <a:t>A filter (kernel) must match the input depth, so each filter is </a:t>
            </a:r>
            <a:r>
              <a:rPr lang="en-US" sz="1100" b="1" dirty="0"/>
              <a:t>3×3×3</a:t>
            </a:r>
            <a:r>
              <a:rPr lang="en-US" sz="1100" dirty="0"/>
              <a:t>: it has </a:t>
            </a:r>
            <a:r>
              <a:rPr lang="en-US" sz="1100" b="1" dirty="0"/>
              <a:t>one 3×3 slice per channel</a:t>
            </a:r>
            <a:r>
              <a:rPr lang="en-US" sz="1100" dirty="0"/>
              <a:t> (shown as w[:,:,0], w[:,:,1], w[:,:,2]).</a:t>
            </a:r>
          </a:p>
          <a:p>
            <a:pPr marL="285750" indent="-285750">
              <a:spcAft>
                <a:spcPts val="600"/>
              </a:spcAft>
              <a:buFont typeface="Arial" panose="020B0604020202020204" pitchFamily="34" charset="0"/>
              <a:buChar char="•"/>
            </a:pPr>
            <a:r>
              <a:rPr lang="en-US" sz="1100" dirty="0"/>
              <a:t>For one output pixel, we take a </a:t>
            </a:r>
            <a:r>
              <a:rPr lang="en-US" sz="1100" b="1" dirty="0"/>
              <a:t>3×3 patch from each channel</a:t>
            </a:r>
            <a:r>
              <a:rPr lang="en-US" sz="1100" dirty="0"/>
              <a:t> (blue), do </a:t>
            </a:r>
            <a:r>
              <a:rPr lang="en-US" sz="1100" b="1" dirty="0"/>
              <a:t>element-wise multiply</a:t>
            </a:r>
            <a:r>
              <a:rPr lang="en-US" sz="1100" dirty="0"/>
              <a:t> with the filter weights (red), </a:t>
            </a:r>
            <a:r>
              <a:rPr lang="en-US" sz="1100" b="1" dirty="0"/>
              <a:t>sum everything across all channels</a:t>
            </a:r>
            <a:r>
              <a:rPr lang="en-US" sz="1100" dirty="0"/>
              <a:t>, then add a </a:t>
            </a:r>
            <a:r>
              <a:rPr lang="en-US" sz="1100" b="1" dirty="0"/>
              <a:t>bias</a:t>
            </a:r>
            <a:r>
              <a:rPr lang="en-US" sz="1100" dirty="0"/>
              <a:t> → this gives </a:t>
            </a:r>
            <a:r>
              <a:rPr lang="en-US" sz="1100" b="1" dirty="0"/>
              <a:t>one number</a:t>
            </a:r>
            <a:r>
              <a:rPr lang="en-US" sz="1100" dirty="0"/>
              <a:t> in the output.</a:t>
            </a:r>
          </a:p>
          <a:p>
            <a:pPr marL="285750" indent="-285750">
              <a:spcAft>
                <a:spcPts val="600"/>
              </a:spcAft>
              <a:buFont typeface="Arial" panose="020B0604020202020204" pitchFamily="34" charset="0"/>
              <a:buChar char="•"/>
            </a:pPr>
            <a:r>
              <a:rPr lang="en-US" sz="1100" dirty="0"/>
              <a:t>The filter then </a:t>
            </a:r>
            <a:r>
              <a:rPr lang="en-US" sz="1100" b="1" dirty="0"/>
              <a:t>slides</a:t>
            </a:r>
            <a:r>
              <a:rPr lang="en-US" sz="1100" dirty="0"/>
              <a:t> to the next position (here the output is </a:t>
            </a:r>
            <a:r>
              <a:rPr lang="en-US" sz="1100" b="1" dirty="0"/>
              <a:t>3×3</a:t>
            </a:r>
            <a:r>
              <a:rPr lang="en-US" sz="1100" dirty="0"/>
              <a:t>, which typically means the stride is &gt;1), repeating the same computation to fill the feature map.</a:t>
            </a:r>
          </a:p>
          <a:p>
            <a:pPr marL="285750" indent="-285750">
              <a:spcAft>
                <a:spcPts val="600"/>
              </a:spcAft>
              <a:buFont typeface="Arial" panose="020B0604020202020204" pitchFamily="34" charset="0"/>
              <a:buChar char="•"/>
            </a:pPr>
            <a:r>
              <a:rPr lang="en-US" sz="1100" dirty="0"/>
              <a:t>Each filter produces </a:t>
            </a:r>
            <a:r>
              <a:rPr lang="en-US" sz="1100" b="1" dirty="0"/>
              <a:t>one feature map</a:t>
            </a:r>
            <a:r>
              <a:rPr lang="en-US" sz="1100" dirty="0"/>
              <a:t> (e.g., 3×3). Using </a:t>
            </a:r>
            <a:r>
              <a:rPr lang="en-US" sz="1100" b="1" dirty="0"/>
              <a:t>two filters (W0 and W1)</a:t>
            </a:r>
            <a:r>
              <a:rPr lang="en-US" sz="1100" dirty="0"/>
              <a:t> gives </a:t>
            </a:r>
            <a:r>
              <a:rPr lang="en-US" sz="1100" b="1" dirty="0"/>
              <a:t>two feature maps</a:t>
            </a:r>
            <a:r>
              <a:rPr lang="en-US" sz="1100" dirty="0"/>
              <a:t>, stacked as an output volume </a:t>
            </a:r>
            <a:r>
              <a:rPr lang="en-US" sz="1100" b="1" dirty="0"/>
              <a:t>3×3×2</a:t>
            </a:r>
            <a:r>
              <a:rPr lang="en-US" sz="1100" dirty="0"/>
              <a:t> (green).</a:t>
            </a:r>
          </a:p>
        </p:txBody>
      </p:sp>
    </p:spTree>
    <p:extLst>
      <p:ext uri="{BB962C8B-B14F-4D97-AF65-F5344CB8AC3E}">
        <p14:creationId xmlns:p14="http://schemas.microsoft.com/office/powerpoint/2010/main" val="4223609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 name="Rectangle 1">
            <a:extLst>
              <a:ext uri="{FF2B5EF4-FFF2-40B4-BE49-F238E27FC236}">
                <a16:creationId xmlns:a16="http://schemas.microsoft.com/office/drawing/2014/main" id="{D7F9FAF7-1808-40BE-AA3B-9BCEEEEF278B}"/>
              </a:ext>
            </a:extLst>
          </p:cNvPr>
          <p:cNvSpPr/>
          <p:nvPr/>
        </p:nvSpPr>
        <p:spPr>
          <a:xfrm>
            <a:off x="287867" y="516953"/>
            <a:ext cx="8482059" cy="338554"/>
          </a:xfrm>
          <a:prstGeom prst="rect">
            <a:avLst/>
          </a:prstGeom>
        </p:spPr>
        <p:txBody>
          <a:bodyPr wrap="square">
            <a:spAutoFit/>
          </a:bodyPr>
          <a:lstStyle/>
          <a:p>
            <a:r>
              <a:rPr lang="en-GB" sz="1600" b="1" dirty="0">
                <a:solidFill>
                  <a:schemeClr val="dk1"/>
                </a:solidFill>
                <a:latin typeface="Golos Text Medium"/>
                <a:cs typeface="Golos Text Medium"/>
                <a:sym typeface="Golos Text Medium"/>
              </a:rPr>
              <a:t>Contents for today</a:t>
            </a:r>
            <a:endParaRPr lang="en-US" sz="1600" b="1" dirty="0">
              <a:solidFill>
                <a:schemeClr val="dk1"/>
              </a:solidFill>
              <a:latin typeface="Golos Text Medium"/>
              <a:cs typeface="Golos Text Medium"/>
              <a:sym typeface="Golos Text Medium"/>
            </a:endParaRPr>
          </a:p>
        </p:txBody>
      </p:sp>
      <p:sp>
        <p:nvSpPr>
          <p:cNvPr id="8" name="Text Placeholder 1">
            <a:extLst>
              <a:ext uri="{FF2B5EF4-FFF2-40B4-BE49-F238E27FC236}">
                <a16:creationId xmlns:a16="http://schemas.microsoft.com/office/drawing/2014/main" id="{64544E1F-4C6C-F2F4-748C-A5A8D3E0C5C9}"/>
              </a:ext>
            </a:extLst>
          </p:cNvPr>
          <p:cNvSpPr>
            <a:spLocks noGrp="1"/>
          </p:cNvSpPr>
          <p:nvPr>
            <p:ph type="title"/>
          </p:nvPr>
        </p:nvSpPr>
        <p:spPr>
          <a:xfrm>
            <a:off x="590203" y="1352305"/>
            <a:ext cx="8179723" cy="2593162"/>
          </a:xfrm>
        </p:spPr>
        <p:txBody>
          <a:bodyPr/>
          <a:lstStyle/>
          <a:p>
            <a:pPr>
              <a:spcBef>
                <a:spcPts val="600"/>
              </a:spcBef>
              <a:spcAft>
                <a:spcPts val="600"/>
              </a:spcAft>
            </a:pPr>
            <a:r>
              <a:rPr lang="en-US" sz="1600" b="0" dirty="0"/>
              <a:t>1. Introduction into computer vision - key concepts &amp; applications</a:t>
            </a:r>
            <a:br>
              <a:rPr lang="en-US" sz="1600" b="0" dirty="0"/>
            </a:br>
            <a:r>
              <a:rPr lang="en-US" sz="1600" b="0" dirty="0"/>
              <a:t>2</a:t>
            </a:r>
            <a:r>
              <a:rPr lang="en-US" sz="1600" dirty="0"/>
              <a:t>. Deep Learning for Computer Vision</a:t>
            </a:r>
            <a:br>
              <a:rPr lang="en-US" sz="1600" dirty="0"/>
            </a:br>
            <a:r>
              <a:rPr lang="en-US" sz="1600" dirty="0"/>
              <a:t>3. Computer Vision Tasks</a:t>
            </a:r>
            <a:br>
              <a:rPr lang="en-US" sz="1600" dirty="0"/>
            </a:br>
            <a:r>
              <a:rPr lang="en-US" sz="1600" dirty="0"/>
              <a:t>4. </a:t>
            </a:r>
            <a:r>
              <a:rPr lang="en-US" sz="1600" b="1" dirty="0">
                <a:solidFill>
                  <a:srgbClr val="273239"/>
                </a:solidFill>
                <a:latin typeface="Nunito" pitchFamily="2" charset="77"/>
              </a:rPr>
              <a:t>Applications of Deep Learning in Computer Vision</a:t>
            </a:r>
            <a:br>
              <a:rPr lang="en-US" sz="1600" b="1" dirty="0">
                <a:solidFill>
                  <a:srgbClr val="273239"/>
                </a:solidFill>
                <a:latin typeface="Nunito" pitchFamily="2" charset="77"/>
              </a:rPr>
            </a:br>
            <a:r>
              <a:rPr lang="en-US" sz="1600" b="1" dirty="0">
                <a:solidFill>
                  <a:srgbClr val="273239"/>
                </a:solidFill>
                <a:latin typeface="Nunito" pitchFamily="2" charset="77"/>
              </a:rPr>
              <a:t>5</a:t>
            </a:r>
            <a:r>
              <a:rPr lang="en-US" sz="1600" dirty="0"/>
              <a:t>. Convolutional Neural Networks: Architectures, Convolution/Pooling layers </a:t>
            </a:r>
            <a:br>
              <a:rPr lang="en-US" sz="1600" dirty="0"/>
            </a:br>
            <a:r>
              <a:rPr lang="en-US" sz="1600" dirty="0"/>
              <a:t>6. Vision Transformers</a:t>
            </a:r>
            <a:br>
              <a:rPr lang="en-US" sz="1600" dirty="0"/>
            </a:br>
            <a:r>
              <a:rPr lang="en-US" sz="1600" dirty="0"/>
              <a:t>7. Use case application on retinal diseases detection using CNNs</a:t>
            </a:r>
            <a:br>
              <a:rPr lang="en-US" sz="1600" dirty="0"/>
            </a:br>
            <a:r>
              <a:rPr lang="en-US" sz="1600" dirty="0"/>
              <a:t>8. Wrap-up &amp; Discussions</a:t>
            </a:r>
            <a:br>
              <a:rPr lang="en-US" sz="1000" dirty="0"/>
            </a:br>
            <a:br>
              <a:rPr lang="en-US" sz="1000" dirty="0"/>
            </a:br>
            <a:br>
              <a:rPr lang="en-US" sz="1000" dirty="0"/>
            </a:br>
            <a:endParaRPr lang="en-US" sz="1000" b="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 name="Rectangle 1">
            <a:extLst>
              <a:ext uri="{FF2B5EF4-FFF2-40B4-BE49-F238E27FC236}">
                <a16:creationId xmlns:a16="http://schemas.microsoft.com/office/drawing/2014/main" id="{D7F9FAF7-1808-40BE-AA3B-9BCEEEEF278B}"/>
              </a:ext>
            </a:extLst>
          </p:cNvPr>
          <p:cNvSpPr/>
          <p:nvPr/>
        </p:nvSpPr>
        <p:spPr>
          <a:xfrm>
            <a:off x="330969" y="458444"/>
            <a:ext cx="3005101" cy="738664"/>
          </a:xfrm>
          <a:prstGeom prst="rect">
            <a:avLst/>
          </a:prstGeom>
        </p:spPr>
        <p:txBody>
          <a:bodyPr wrap="square">
            <a:spAutoFit/>
          </a:bodyPr>
          <a:lstStyle/>
          <a:p>
            <a:pPr algn="l" fontAlgn="base"/>
            <a:r>
              <a:rPr lang="en-US" b="1" i="0" dirty="0">
                <a:solidFill>
                  <a:srgbClr val="273239"/>
                </a:solidFill>
                <a:effectLst/>
                <a:latin typeface="Nunito" pitchFamily="2" charset="77"/>
              </a:rPr>
              <a:t>Convolutional Neural Networks  </a:t>
            </a:r>
          </a:p>
          <a:p>
            <a:pPr algn="l" fontAlgn="base"/>
            <a:endParaRPr lang="en-US" b="1" dirty="0">
              <a:solidFill>
                <a:srgbClr val="273239"/>
              </a:solidFill>
              <a:latin typeface="Nunito" pitchFamily="2" charset="77"/>
            </a:endParaRPr>
          </a:p>
          <a:p>
            <a:pPr algn="l" fontAlgn="base"/>
            <a:r>
              <a:rPr lang="en-US" b="1" i="0" dirty="0">
                <a:solidFill>
                  <a:srgbClr val="273239"/>
                </a:solidFill>
                <a:effectLst/>
                <a:latin typeface="Nunito" pitchFamily="2" charset="77"/>
              </a:rPr>
              <a:t>- Pooling layer</a:t>
            </a:r>
          </a:p>
        </p:txBody>
      </p:sp>
      <p:sp>
        <p:nvSpPr>
          <p:cNvPr id="8" name="TextBox 7">
            <a:extLst>
              <a:ext uri="{FF2B5EF4-FFF2-40B4-BE49-F238E27FC236}">
                <a16:creationId xmlns:a16="http://schemas.microsoft.com/office/drawing/2014/main" id="{E748A254-DCBF-7A79-CBDB-73D989937C84}"/>
              </a:ext>
            </a:extLst>
          </p:cNvPr>
          <p:cNvSpPr txBox="1"/>
          <p:nvPr/>
        </p:nvSpPr>
        <p:spPr>
          <a:xfrm>
            <a:off x="330969" y="1426930"/>
            <a:ext cx="3758431" cy="2246769"/>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sz="1200" dirty="0"/>
              <a:t>Pooling is inserted between convolution layers to </a:t>
            </a:r>
            <a:r>
              <a:rPr lang="en-US" sz="1200" b="1" dirty="0"/>
              <a:t>reduce the spatial size</a:t>
            </a:r>
            <a:r>
              <a:rPr lang="en-US" sz="1200" dirty="0"/>
              <a:t> of feature maps (width &amp; height).</a:t>
            </a:r>
          </a:p>
          <a:p>
            <a:pPr marL="285750" indent="-285750">
              <a:spcAft>
                <a:spcPts val="600"/>
              </a:spcAft>
              <a:buFont typeface="Arial" panose="020B0604020202020204" pitchFamily="34" charset="0"/>
              <a:buChar char="•"/>
            </a:pPr>
            <a:r>
              <a:rPr lang="en-US" sz="1200" dirty="0"/>
              <a:t>This </a:t>
            </a:r>
            <a:r>
              <a:rPr lang="en-US" sz="1200" b="1" dirty="0"/>
              <a:t>cuts computation</a:t>
            </a:r>
            <a:r>
              <a:rPr lang="en-US" sz="1200" dirty="0"/>
              <a:t>, reduces the number of activations, and helps </a:t>
            </a:r>
            <a:r>
              <a:rPr lang="en-US" sz="1200" b="1" dirty="0"/>
              <a:t>limit overfitting</a:t>
            </a:r>
            <a:r>
              <a:rPr lang="en-US" sz="1200" dirty="0"/>
              <a:t>.</a:t>
            </a:r>
          </a:p>
          <a:p>
            <a:pPr marL="285750" indent="-285750">
              <a:spcAft>
                <a:spcPts val="600"/>
              </a:spcAft>
              <a:buFont typeface="Arial" panose="020B0604020202020204" pitchFamily="34" charset="0"/>
              <a:buChar char="•"/>
            </a:pPr>
            <a:r>
              <a:rPr lang="en-US" sz="1200" dirty="0"/>
              <a:t>It works </a:t>
            </a:r>
            <a:r>
              <a:rPr lang="en-US" sz="1200" b="1" dirty="0"/>
              <a:t>independently on each channel (depth slice)</a:t>
            </a:r>
            <a:r>
              <a:rPr lang="en-US" sz="1200" dirty="0"/>
              <a:t> — it does not mix channels.</a:t>
            </a:r>
          </a:p>
          <a:p>
            <a:pPr marL="285750" indent="-285750">
              <a:spcAft>
                <a:spcPts val="600"/>
              </a:spcAft>
              <a:buFont typeface="Arial" panose="020B0604020202020204" pitchFamily="34" charset="0"/>
              <a:buChar char="•"/>
            </a:pPr>
            <a:r>
              <a:rPr lang="en-US" sz="1200" dirty="0"/>
              <a:t>The most common version is </a:t>
            </a:r>
            <a:r>
              <a:rPr lang="en-US" sz="1200" b="1" dirty="0"/>
              <a:t>Max Pooling (2×2, stride 2)</a:t>
            </a:r>
            <a:r>
              <a:rPr lang="en-US" sz="1200" dirty="0"/>
              <a:t>:</a:t>
            </a:r>
          </a:p>
          <a:p>
            <a:pPr marL="285750" lvl="3" indent="-285750">
              <a:spcAft>
                <a:spcPts val="600"/>
              </a:spcAft>
              <a:buFont typeface="Wingdings" pitchFamily="2" charset="2"/>
              <a:buChar char="Ø"/>
            </a:pPr>
            <a:endParaRPr lang="en-US" sz="1200" dirty="0"/>
          </a:p>
        </p:txBody>
      </p:sp>
      <p:pic>
        <p:nvPicPr>
          <p:cNvPr id="1026" name="Picture 2">
            <a:extLst>
              <a:ext uri="{FF2B5EF4-FFF2-40B4-BE49-F238E27FC236}">
                <a16:creationId xmlns:a16="http://schemas.microsoft.com/office/drawing/2014/main" id="{879C74F2-D8AE-162C-EE4D-E9A43E725A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399" y="1654121"/>
            <a:ext cx="4360333" cy="203860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89FB42B-8496-6737-99DD-D90036ECB05E}"/>
              </a:ext>
            </a:extLst>
          </p:cNvPr>
          <p:cNvSpPr txBox="1"/>
          <p:nvPr/>
        </p:nvSpPr>
        <p:spPr>
          <a:xfrm>
            <a:off x="777711" y="3424113"/>
            <a:ext cx="3115559" cy="1169551"/>
          </a:xfrm>
          <a:prstGeom prst="rect">
            <a:avLst/>
          </a:prstGeom>
          <a:noFill/>
        </p:spPr>
        <p:txBody>
          <a:bodyPr wrap="square">
            <a:spAutoFit/>
          </a:bodyPr>
          <a:lstStyle/>
          <a:p>
            <a:pPr marL="285750" lvl="3" indent="-285750">
              <a:spcAft>
                <a:spcPts val="600"/>
              </a:spcAft>
              <a:buFont typeface="Wingdings" pitchFamily="2" charset="2"/>
              <a:buChar char="Ø"/>
            </a:pPr>
            <a:r>
              <a:rPr lang="en-US" sz="1200" dirty="0"/>
              <a:t>takes the </a:t>
            </a:r>
            <a:r>
              <a:rPr lang="en-US" sz="1200" b="1" dirty="0"/>
              <a:t>maximum</a:t>
            </a:r>
            <a:r>
              <a:rPr lang="en-US" sz="1200" dirty="0"/>
              <a:t> value from each 2×2 region</a:t>
            </a:r>
          </a:p>
          <a:p>
            <a:pPr marL="285750" lvl="3" indent="-285750">
              <a:spcAft>
                <a:spcPts val="600"/>
              </a:spcAft>
              <a:buFont typeface="Wingdings" pitchFamily="2" charset="2"/>
              <a:buChar char="Ø"/>
            </a:pPr>
            <a:r>
              <a:rPr lang="en-US" sz="1200" dirty="0"/>
              <a:t>halves width and height (e.g., </a:t>
            </a:r>
            <a:r>
              <a:rPr lang="en-US" sz="1200" b="1" dirty="0"/>
              <a:t>224×224×64 → 112×112×64</a:t>
            </a:r>
            <a:r>
              <a:rPr lang="en-US" sz="1200" dirty="0"/>
              <a:t>)</a:t>
            </a:r>
          </a:p>
          <a:p>
            <a:pPr marL="285750" lvl="3" indent="-285750">
              <a:spcAft>
                <a:spcPts val="600"/>
              </a:spcAft>
              <a:buFont typeface="Wingdings" pitchFamily="2" charset="2"/>
              <a:buChar char="Ø"/>
            </a:pPr>
            <a:r>
              <a:rPr lang="en-US" sz="1200" b="1" dirty="0"/>
              <a:t>depth stays the same</a:t>
            </a:r>
            <a:r>
              <a:rPr lang="en-US" sz="1200" dirty="0"/>
              <a:t>.</a:t>
            </a:r>
            <a:endParaRPr lang="ro-RO" sz="1200" dirty="0"/>
          </a:p>
        </p:txBody>
      </p:sp>
    </p:spTree>
    <p:extLst>
      <p:ext uri="{BB962C8B-B14F-4D97-AF65-F5344CB8AC3E}">
        <p14:creationId xmlns:p14="http://schemas.microsoft.com/office/powerpoint/2010/main" val="1361147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 name="Rectangle 1">
            <a:extLst>
              <a:ext uri="{FF2B5EF4-FFF2-40B4-BE49-F238E27FC236}">
                <a16:creationId xmlns:a16="http://schemas.microsoft.com/office/drawing/2014/main" id="{D7F9FAF7-1808-40BE-AA3B-9BCEEEEF278B}"/>
              </a:ext>
            </a:extLst>
          </p:cNvPr>
          <p:cNvSpPr/>
          <p:nvPr/>
        </p:nvSpPr>
        <p:spPr>
          <a:xfrm>
            <a:off x="330969" y="458444"/>
            <a:ext cx="4360333" cy="738664"/>
          </a:xfrm>
          <a:prstGeom prst="rect">
            <a:avLst/>
          </a:prstGeom>
        </p:spPr>
        <p:txBody>
          <a:bodyPr wrap="square">
            <a:spAutoFit/>
          </a:bodyPr>
          <a:lstStyle/>
          <a:p>
            <a:pPr algn="l" fontAlgn="base"/>
            <a:r>
              <a:rPr lang="en-US" b="1" i="0" dirty="0">
                <a:solidFill>
                  <a:srgbClr val="273239"/>
                </a:solidFill>
                <a:effectLst/>
                <a:latin typeface="Nunito" pitchFamily="2" charset="77"/>
              </a:rPr>
              <a:t>Convolutional Neural Networks building blocks </a:t>
            </a:r>
          </a:p>
          <a:p>
            <a:pPr algn="l" fontAlgn="base"/>
            <a:endParaRPr lang="en-US" b="1" dirty="0">
              <a:solidFill>
                <a:srgbClr val="273239"/>
              </a:solidFill>
              <a:latin typeface="Nunito" pitchFamily="2" charset="77"/>
            </a:endParaRPr>
          </a:p>
          <a:p>
            <a:pPr algn="l" fontAlgn="base"/>
            <a:r>
              <a:rPr lang="en-US" b="1" i="0" dirty="0">
                <a:solidFill>
                  <a:srgbClr val="273239"/>
                </a:solidFill>
                <a:effectLst/>
                <a:latin typeface="Nunito" pitchFamily="2" charset="77"/>
              </a:rPr>
              <a:t>- what can we tune</a:t>
            </a:r>
          </a:p>
        </p:txBody>
      </p:sp>
      <p:sp>
        <p:nvSpPr>
          <p:cNvPr id="8" name="TextBox 7">
            <a:extLst>
              <a:ext uri="{FF2B5EF4-FFF2-40B4-BE49-F238E27FC236}">
                <a16:creationId xmlns:a16="http://schemas.microsoft.com/office/drawing/2014/main" id="{E748A254-DCBF-7A79-CBDB-73D989937C84}"/>
              </a:ext>
            </a:extLst>
          </p:cNvPr>
          <p:cNvSpPr txBox="1"/>
          <p:nvPr/>
        </p:nvSpPr>
        <p:spPr>
          <a:xfrm>
            <a:off x="1165320" y="1815174"/>
            <a:ext cx="7051964" cy="1846659"/>
          </a:xfrm>
          <a:prstGeom prst="rect">
            <a:avLst/>
          </a:prstGeom>
          <a:noFill/>
        </p:spPr>
        <p:txBody>
          <a:bodyPr wrap="square">
            <a:spAutoFit/>
          </a:bodyPr>
          <a:lstStyle/>
          <a:p>
            <a:pPr marL="171450" indent="-171450">
              <a:spcAft>
                <a:spcPts val="600"/>
              </a:spcAft>
              <a:buFont typeface="Arial" panose="020B0604020202020204" pitchFamily="34" charset="0"/>
              <a:buChar char="•"/>
            </a:pPr>
            <a:r>
              <a:rPr lang="en-US" sz="1200" b="1" dirty="0"/>
              <a:t>Kernel (filter) size (e.g., 3×3, 5×5):</a:t>
            </a:r>
            <a:r>
              <a:rPr lang="en-US" sz="1200" dirty="0"/>
              <a:t> controls </a:t>
            </a:r>
            <a:r>
              <a:rPr lang="en-US" sz="1200" i="1" dirty="0"/>
              <a:t>how local</a:t>
            </a:r>
            <a:r>
              <a:rPr lang="en-US" sz="1200" dirty="0"/>
              <a:t> the pattern detector is</a:t>
            </a:r>
          </a:p>
          <a:p>
            <a:pPr marL="171450" indent="-171450">
              <a:spcAft>
                <a:spcPts val="600"/>
              </a:spcAft>
              <a:buFont typeface="Arial" panose="020B0604020202020204" pitchFamily="34" charset="0"/>
              <a:buChar char="•"/>
            </a:pPr>
            <a:r>
              <a:rPr lang="en-US" sz="1200" b="1" dirty="0"/>
              <a:t># Filters (channels) per layer:</a:t>
            </a:r>
            <a:r>
              <a:rPr lang="en-US" sz="1200" dirty="0"/>
              <a:t> how many different patterns the layer can learn</a:t>
            </a:r>
          </a:p>
          <a:p>
            <a:pPr marL="171450" indent="-171450">
              <a:spcAft>
                <a:spcPts val="600"/>
              </a:spcAft>
              <a:buFont typeface="Arial" panose="020B0604020202020204" pitchFamily="34" charset="0"/>
              <a:buChar char="•"/>
            </a:pPr>
            <a:r>
              <a:rPr lang="en-US" sz="1200" b="1" dirty="0"/>
              <a:t>Stride:</a:t>
            </a:r>
            <a:r>
              <a:rPr lang="en-US" sz="1200" dirty="0"/>
              <a:t> how far the filter moves each step → affects downsampling and detail</a:t>
            </a:r>
          </a:p>
          <a:p>
            <a:pPr marL="171450" indent="-171450">
              <a:spcAft>
                <a:spcPts val="600"/>
              </a:spcAft>
              <a:buFont typeface="Arial" panose="020B0604020202020204" pitchFamily="34" charset="0"/>
              <a:buChar char="•"/>
            </a:pPr>
            <a:r>
              <a:rPr lang="en-US" sz="1200" b="1" dirty="0"/>
              <a:t>Padding:</a:t>
            </a:r>
            <a:r>
              <a:rPr lang="en-US" sz="1200" dirty="0"/>
              <a:t> keeps borders / preserves spatial size so edge information isn’t lost</a:t>
            </a:r>
          </a:p>
          <a:p>
            <a:pPr marL="171450" indent="-171450">
              <a:spcAft>
                <a:spcPts val="600"/>
              </a:spcAft>
              <a:buFont typeface="Arial" panose="020B0604020202020204" pitchFamily="34" charset="0"/>
              <a:buChar char="•"/>
            </a:pPr>
            <a:r>
              <a:rPr lang="en-US" sz="1200" b="1" dirty="0"/>
              <a:t>Pooling (max/avg) + pool size:</a:t>
            </a:r>
            <a:r>
              <a:rPr lang="en-US" sz="1200" dirty="0"/>
              <a:t> reduces resolution, keeps strongest signals (usually max)</a:t>
            </a:r>
          </a:p>
          <a:p>
            <a:pPr marL="171450" indent="-171450">
              <a:spcAft>
                <a:spcPts val="600"/>
              </a:spcAft>
              <a:buFont typeface="Arial" panose="020B0604020202020204" pitchFamily="34" charset="0"/>
              <a:buChar char="•"/>
            </a:pPr>
            <a:r>
              <a:rPr lang="en-US" sz="1200" b="1" dirty="0"/>
              <a:t>Network depth (# layers/blocks):</a:t>
            </a:r>
            <a:r>
              <a:rPr lang="en-US" sz="1200" dirty="0"/>
              <a:t> deeper = more expressive, but harder to train &amp; easier to overfit</a:t>
            </a:r>
          </a:p>
          <a:p>
            <a:pPr marL="171450" indent="-171450">
              <a:spcAft>
                <a:spcPts val="600"/>
              </a:spcAft>
              <a:buFont typeface="Arial" panose="020B0604020202020204" pitchFamily="34" charset="0"/>
              <a:buChar char="•"/>
            </a:pPr>
            <a:r>
              <a:rPr lang="en-US" sz="1200" b="1" dirty="0"/>
              <a:t>Regularization (common extras):</a:t>
            </a:r>
            <a:r>
              <a:rPr lang="en-US" sz="1200" dirty="0"/>
              <a:t> dropout, data augmentation, weight decay, batch norm</a:t>
            </a:r>
          </a:p>
        </p:txBody>
      </p:sp>
    </p:spTree>
    <p:extLst>
      <p:ext uri="{BB962C8B-B14F-4D97-AF65-F5344CB8AC3E}">
        <p14:creationId xmlns:p14="http://schemas.microsoft.com/office/powerpoint/2010/main" val="17505390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 name="Rectangle 1">
            <a:extLst>
              <a:ext uri="{FF2B5EF4-FFF2-40B4-BE49-F238E27FC236}">
                <a16:creationId xmlns:a16="http://schemas.microsoft.com/office/drawing/2014/main" id="{D7F9FAF7-1808-40BE-AA3B-9BCEEEEF278B}"/>
              </a:ext>
            </a:extLst>
          </p:cNvPr>
          <p:cNvSpPr/>
          <p:nvPr/>
        </p:nvSpPr>
        <p:spPr>
          <a:xfrm>
            <a:off x="330969" y="458444"/>
            <a:ext cx="5976698" cy="307777"/>
          </a:xfrm>
          <a:prstGeom prst="rect">
            <a:avLst/>
          </a:prstGeom>
        </p:spPr>
        <p:txBody>
          <a:bodyPr wrap="square">
            <a:spAutoFit/>
          </a:bodyPr>
          <a:lstStyle/>
          <a:p>
            <a:pPr algn="l" fontAlgn="base"/>
            <a:r>
              <a:rPr lang="en-US" b="1" i="0" dirty="0">
                <a:solidFill>
                  <a:srgbClr val="273239"/>
                </a:solidFill>
                <a:effectLst/>
                <a:latin typeface="Nunito" pitchFamily="2" charset="77"/>
              </a:rPr>
              <a:t>Popular Deep Learning Based Models used in Computer Vision</a:t>
            </a:r>
          </a:p>
        </p:txBody>
      </p:sp>
      <p:sp>
        <p:nvSpPr>
          <p:cNvPr id="4" name="TextBox 3">
            <a:extLst>
              <a:ext uri="{FF2B5EF4-FFF2-40B4-BE49-F238E27FC236}">
                <a16:creationId xmlns:a16="http://schemas.microsoft.com/office/drawing/2014/main" id="{5A635231-65DA-9756-6667-8E41A2912D0B}"/>
              </a:ext>
            </a:extLst>
          </p:cNvPr>
          <p:cNvSpPr txBox="1"/>
          <p:nvPr/>
        </p:nvSpPr>
        <p:spPr>
          <a:xfrm>
            <a:off x="550334" y="985334"/>
            <a:ext cx="4572000" cy="307777"/>
          </a:xfrm>
          <a:prstGeom prst="rect">
            <a:avLst/>
          </a:prstGeom>
          <a:noFill/>
        </p:spPr>
        <p:txBody>
          <a:bodyPr wrap="square">
            <a:spAutoFit/>
          </a:bodyPr>
          <a:lstStyle/>
          <a:p>
            <a:pPr algn="l" fontAlgn="base"/>
            <a:r>
              <a:rPr lang="en-US" b="1" i="0" dirty="0" err="1">
                <a:solidFill>
                  <a:srgbClr val="273239"/>
                </a:solidFill>
                <a:effectLst/>
                <a:latin typeface="Nunito" pitchFamily="2" charset="77"/>
              </a:rPr>
              <a:t>AlexNet</a:t>
            </a:r>
            <a:r>
              <a:rPr lang="en-US" b="1" i="0" dirty="0">
                <a:solidFill>
                  <a:srgbClr val="273239"/>
                </a:solidFill>
                <a:effectLst/>
                <a:latin typeface="Nunito" pitchFamily="2" charset="77"/>
              </a:rPr>
              <a:t> Architecture</a:t>
            </a:r>
          </a:p>
        </p:txBody>
      </p:sp>
      <p:pic>
        <p:nvPicPr>
          <p:cNvPr id="3074" name="Picture 2">
            <a:extLst>
              <a:ext uri="{FF2B5EF4-FFF2-40B4-BE49-F238E27FC236}">
                <a16:creationId xmlns:a16="http://schemas.microsoft.com/office/drawing/2014/main" id="{FE2E3B15-D946-C5C6-F4B7-A6128E1896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 y="3082040"/>
            <a:ext cx="8267700" cy="15367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8CBC2CC-B17B-62B9-4104-99CC0F226297}"/>
              </a:ext>
            </a:extLst>
          </p:cNvPr>
          <p:cNvSpPr txBox="1"/>
          <p:nvPr/>
        </p:nvSpPr>
        <p:spPr>
          <a:xfrm>
            <a:off x="1079369" y="1512224"/>
            <a:ext cx="6985262" cy="1169551"/>
          </a:xfrm>
          <a:prstGeom prst="rect">
            <a:avLst/>
          </a:prstGeom>
          <a:noFill/>
        </p:spPr>
        <p:txBody>
          <a:bodyPr wrap="square">
            <a:spAutoFit/>
          </a:bodyPr>
          <a:lstStyle/>
          <a:p>
            <a:r>
              <a:rPr lang="en-US" b="0" i="0" u="sng" dirty="0">
                <a:solidFill>
                  <a:srgbClr val="357960"/>
                </a:solidFill>
                <a:effectLst/>
                <a:latin typeface="Nunito" pitchFamily="2" charset="77"/>
                <a:hlinkClick r:id="rId4"/>
              </a:rPr>
              <a:t>AlexNet</a:t>
            </a:r>
            <a:r>
              <a:rPr lang="en-US" b="0" i="0" dirty="0">
                <a:solidFill>
                  <a:srgbClr val="273239"/>
                </a:solidFill>
                <a:effectLst/>
                <a:latin typeface="Nunito" pitchFamily="2" charset="77"/>
              </a:rPr>
              <a:t> is one of the pioneering deep learning models that significantly advanced the field of </a:t>
            </a:r>
            <a:r>
              <a:rPr lang="en-US" b="0" i="0" u="sng" dirty="0">
                <a:solidFill>
                  <a:srgbClr val="357960"/>
                </a:solidFill>
                <a:effectLst/>
                <a:latin typeface="Nunito" pitchFamily="2" charset="77"/>
                <a:hlinkClick r:id="rId5"/>
              </a:rPr>
              <a:t>computer vision</a:t>
            </a:r>
            <a:r>
              <a:rPr lang="en-US" b="0" i="0" dirty="0">
                <a:solidFill>
                  <a:srgbClr val="273239"/>
                </a:solidFill>
                <a:effectLst/>
                <a:latin typeface="Nunito" pitchFamily="2" charset="77"/>
              </a:rPr>
              <a:t>. Introduced by Alex </a:t>
            </a:r>
            <a:r>
              <a:rPr lang="en-US" b="0" i="0" dirty="0" err="1">
                <a:solidFill>
                  <a:srgbClr val="273239"/>
                </a:solidFill>
                <a:effectLst/>
                <a:latin typeface="Nunito" pitchFamily="2" charset="77"/>
              </a:rPr>
              <a:t>Krizhevsky</a:t>
            </a:r>
            <a:r>
              <a:rPr lang="en-US" b="0" i="0" dirty="0">
                <a:solidFill>
                  <a:srgbClr val="273239"/>
                </a:solidFill>
                <a:effectLst/>
                <a:latin typeface="Nunito" pitchFamily="2" charset="77"/>
              </a:rPr>
              <a:t> and his colleagues in 2012, </a:t>
            </a:r>
            <a:r>
              <a:rPr lang="en-US" b="0" i="0" dirty="0" err="1">
                <a:solidFill>
                  <a:srgbClr val="273239"/>
                </a:solidFill>
                <a:effectLst/>
                <a:latin typeface="Nunito" pitchFamily="2" charset="77"/>
              </a:rPr>
              <a:t>AlexNet</a:t>
            </a:r>
            <a:r>
              <a:rPr lang="en-US" b="0" i="0" dirty="0">
                <a:solidFill>
                  <a:srgbClr val="273239"/>
                </a:solidFill>
                <a:effectLst/>
                <a:latin typeface="Nunito" pitchFamily="2" charset="77"/>
              </a:rPr>
              <a:t> won the ImageNet Large Scale Visual Recognition Challenge (ILSVRC) with a substantial margin, showcasing the power of deep convolutional neural networks (CNNs).</a:t>
            </a:r>
            <a:endParaRPr lang="ro-RO" dirty="0"/>
          </a:p>
        </p:txBody>
      </p:sp>
    </p:spTree>
    <p:extLst>
      <p:ext uri="{BB962C8B-B14F-4D97-AF65-F5344CB8AC3E}">
        <p14:creationId xmlns:p14="http://schemas.microsoft.com/office/powerpoint/2010/main" val="2866833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 name="Rectangle 1">
            <a:extLst>
              <a:ext uri="{FF2B5EF4-FFF2-40B4-BE49-F238E27FC236}">
                <a16:creationId xmlns:a16="http://schemas.microsoft.com/office/drawing/2014/main" id="{D7F9FAF7-1808-40BE-AA3B-9BCEEEEF278B}"/>
              </a:ext>
            </a:extLst>
          </p:cNvPr>
          <p:cNvSpPr/>
          <p:nvPr/>
        </p:nvSpPr>
        <p:spPr>
          <a:xfrm>
            <a:off x="330969" y="458444"/>
            <a:ext cx="5976698" cy="307777"/>
          </a:xfrm>
          <a:prstGeom prst="rect">
            <a:avLst/>
          </a:prstGeom>
        </p:spPr>
        <p:txBody>
          <a:bodyPr wrap="square">
            <a:spAutoFit/>
          </a:bodyPr>
          <a:lstStyle/>
          <a:p>
            <a:pPr algn="l" fontAlgn="base"/>
            <a:r>
              <a:rPr lang="en-US" b="1" i="0" dirty="0">
                <a:solidFill>
                  <a:srgbClr val="273239"/>
                </a:solidFill>
                <a:effectLst/>
                <a:latin typeface="Nunito" pitchFamily="2" charset="77"/>
              </a:rPr>
              <a:t>Popular Deep Learning Based Models used in Computer Vision</a:t>
            </a:r>
          </a:p>
        </p:txBody>
      </p:sp>
      <p:sp>
        <p:nvSpPr>
          <p:cNvPr id="4" name="TextBox 3">
            <a:extLst>
              <a:ext uri="{FF2B5EF4-FFF2-40B4-BE49-F238E27FC236}">
                <a16:creationId xmlns:a16="http://schemas.microsoft.com/office/drawing/2014/main" id="{5A635231-65DA-9756-6667-8E41A2912D0B}"/>
              </a:ext>
            </a:extLst>
          </p:cNvPr>
          <p:cNvSpPr txBox="1"/>
          <p:nvPr/>
        </p:nvSpPr>
        <p:spPr>
          <a:xfrm>
            <a:off x="550334" y="985334"/>
            <a:ext cx="4572000" cy="307777"/>
          </a:xfrm>
          <a:prstGeom prst="rect">
            <a:avLst/>
          </a:prstGeom>
          <a:noFill/>
        </p:spPr>
        <p:txBody>
          <a:bodyPr wrap="square">
            <a:spAutoFit/>
          </a:bodyPr>
          <a:lstStyle/>
          <a:p>
            <a:pPr algn="l" fontAlgn="base"/>
            <a:r>
              <a:rPr lang="en-US" b="1" i="0" dirty="0" err="1">
                <a:solidFill>
                  <a:srgbClr val="273239"/>
                </a:solidFill>
                <a:effectLst/>
                <a:latin typeface="Nunito" pitchFamily="2" charset="77"/>
              </a:rPr>
              <a:t>AlexNet</a:t>
            </a:r>
            <a:r>
              <a:rPr lang="en-US" b="1" i="0" dirty="0">
                <a:solidFill>
                  <a:srgbClr val="273239"/>
                </a:solidFill>
                <a:effectLst/>
                <a:latin typeface="Nunito" pitchFamily="2" charset="77"/>
              </a:rPr>
              <a:t> Architecture</a:t>
            </a:r>
          </a:p>
        </p:txBody>
      </p:sp>
      <p:pic>
        <p:nvPicPr>
          <p:cNvPr id="5" name="Picture 4">
            <a:extLst>
              <a:ext uri="{FF2B5EF4-FFF2-40B4-BE49-F238E27FC236}">
                <a16:creationId xmlns:a16="http://schemas.microsoft.com/office/drawing/2014/main" id="{7FE7A914-1C30-D0D1-4090-31E9F3753894}"/>
              </a:ext>
            </a:extLst>
          </p:cNvPr>
          <p:cNvPicPr>
            <a:picLocks noChangeAspect="1"/>
          </p:cNvPicPr>
          <p:nvPr/>
        </p:nvPicPr>
        <p:blipFill>
          <a:blip r:embed="rId3"/>
          <a:stretch>
            <a:fillRect/>
          </a:stretch>
        </p:blipFill>
        <p:spPr>
          <a:xfrm>
            <a:off x="2724345" y="766221"/>
            <a:ext cx="4080729" cy="4202846"/>
          </a:xfrm>
          <a:prstGeom prst="rect">
            <a:avLst/>
          </a:prstGeom>
        </p:spPr>
      </p:pic>
    </p:spTree>
    <p:extLst>
      <p:ext uri="{BB962C8B-B14F-4D97-AF65-F5344CB8AC3E}">
        <p14:creationId xmlns:p14="http://schemas.microsoft.com/office/powerpoint/2010/main" val="2862639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 name="Rectangle 1">
            <a:extLst>
              <a:ext uri="{FF2B5EF4-FFF2-40B4-BE49-F238E27FC236}">
                <a16:creationId xmlns:a16="http://schemas.microsoft.com/office/drawing/2014/main" id="{D7F9FAF7-1808-40BE-AA3B-9BCEEEEF278B}"/>
              </a:ext>
            </a:extLst>
          </p:cNvPr>
          <p:cNvSpPr/>
          <p:nvPr/>
        </p:nvSpPr>
        <p:spPr>
          <a:xfrm>
            <a:off x="330969" y="458444"/>
            <a:ext cx="5976698" cy="307777"/>
          </a:xfrm>
          <a:prstGeom prst="rect">
            <a:avLst/>
          </a:prstGeom>
        </p:spPr>
        <p:txBody>
          <a:bodyPr wrap="square">
            <a:spAutoFit/>
          </a:bodyPr>
          <a:lstStyle/>
          <a:p>
            <a:pPr algn="l" fontAlgn="base"/>
            <a:r>
              <a:rPr lang="en-US" b="1" i="0" dirty="0">
                <a:solidFill>
                  <a:srgbClr val="273239"/>
                </a:solidFill>
                <a:effectLst/>
                <a:latin typeface="Nunito" pitchFamily="2" charset="77"/>
              </a:rPr>
              <a:t>Popular Deep Learning Based Models used in Computer Vision</a:t>
            </a:r>
          </a:p>
        </p:txBody>
      </p:sp>
      <p:sp>
        <p:nvSpPr>
          <p:cNvPr id="4" name="TextBox 3">
            <a:extLst>
              <a:ext uri="{FF2B5EF4-FFF2-40B4-BE49-F238E27FC236}">
                <a16:creationId xmlns:a16="http://schemas.microsoft.com/office/drawing/2014/main" id="{5A635231-65DA-9756-6667-8E41A2912D0B}"/>
              </a:ext>
            </a:extLst>
          </p:cNvPr>
          <p:cNvSpPr txBox="1"/>
          <p:nvPr/>
        </p:nvSpPr>
        <p:spPr>
          <a:xfrm>
            <a:off x="550334" y="985334"/>
            <a:ext cx="4572000" cy="307777"/>
          </a:xfrm>
          <a:prstGeom prst="rect">
            <a:avLst/>
          </a:prstGeom>
          <a:noFill/>
        </p:spPr>
        <p:txBody>
          <a:bodyPr wrap="square">
            <a:spAutoFit/>
          </a:bodyPr>
          <a:lstStyle/>
          <a:p>
            <a:pPr algn="l" fontAlgn="base"/>
            <a:r>
              <a:rPr lang="en-US" b="1" i="0" dirty="0" err="1">
                <a:solidFill>
                  <a:srgbClr val="273239"/>
                </a:solidFill>
                <a:effectLst/>
                <a:latin typeface="Nunito" pitchFamily="2" charset="77"/>
              </a:rPr>
              <a:t>VGGNet</a:t>
            </a:r>
            <a:endParaRPr lang="en-US" b="1" i="0" dirty="0">
              <a:solidFill>
                <a:srgbClr val="273239"/>
              </a:solidFill>
              <a:effectLst/>
              <a:latin typeface="Nunito" pitchFamily="2" charset="77"/>
            </a:endParaRPr>
          </a:p>
        </p:txBody>
      </p:sp>
      <p:sp>
        <p:nvSpPr>
          <p:cNvPr id="6" name="TextBox 5">
            <a:extLst>
              <a:ext uri="{FF2B5EF4-FFF2-40B4-BE49-F238E27FC236}">
                <a16:creationId xmlns:a16="http://schemas.microsoft.com/office/drawing/2014/main" id="{9076E541-7B4D-249D-C824-45F564A875F9}"/>
              </a:ext>
            </a:extLst>
          </p:cNvPr>
          <p:cNvSpPr txBox="1"/>
          <p:nvPr/>
        </p:nvSpPr>
        <p:spPr>
          <a:xfrm>
            <a:off x="619245" y="1415659"/>
            <a:ext cx="7905509" cy="738664"/>
          </a:xfrm>
          <a:prstGeom prst="rect">
            <a:avLst/>
          </a:prstGeom>
          <a:noFill/>
        </p:spPr>
        <p:txBody>
          <a:bodyPr wrap="square">
            <a:spAutoFit/>
          </a:bodyPr>
          <a:lstStyle/>
          <a:p>
            <a:r>
              <a:rPr lang="en-US" b="0" i="0" u="sng" dirty="0">
                <a:solidFill>
                  <a:srgbClr val="357960"/>
                </a:solidFill>
                <a:effectLst/>
                <a:latin typeface="Nunito" pitchFamily="2" charset="77"/>
                <a:hlinkClick r:id="rId3"/>
              </a:rPr>
              <a:t>VGGNet</a:t>
            </a:r>
            <a:r>
              <a:rPr lang="en-US" b="0" i="0" dirty="0">
                <a:solidFill>
                  <a:srgbClr val="273239"/>
                </a:solidFill>
                <a:effectLst/>
                <a:latin typeface="Nunito" pitchFamily="2" charset="77"/>
              </a:rPr>
              <a:t>, developed by the Visual Geometry Group at the University of Oxford, is known for its simplicity and effectiveness. Introduced in 2014, </a:t>
            </a:r>
            <a:r>
              <a:rPr lang="en-US" b="0" i="0" dirty="0" err="1">
                <a:solidFill>
                  <a:srgbClr val="273239"/>
                </a:solidFill>
                <a:effectLst/>
                <a:latin typeface="Nunito" pitchFamily="2" charset="77"/>
              </a:rPr>
              <a:t>VGGNet</a:t>
            </a:r>
            <a:r>
              <a:rPr lang="en-US" b="0" i="0" dirty="0">
                <a:solidFill>
                  <a:srgbClr val="273239"/>
                </a:solidFill>
                <a:effectLst/>
                <a:latin typeface="Nunito" pitchFamily="2" charset="77"/>
              </a:rPr>
              <a:t> achieved top results in the ILSVRC competition.</a:t>
            </a:r>
            <a:endParaRPr lang="ro-RO" dirty="0"/>
          </a:p>
        </p:txBody>
      </p:sp>
      <p:pic>
        <p:nvPicPr>
          <p:cNvPr id="5122" name="Picture 2" descr="VGG--19-Architecture-">
            <a:extLst>
              <a:ext uri="{FF2B5EF4-FFF2-40B4-BE49-F238E27FC236}">
                <a16:creationId xmlns:a16="http://schemas.microsoft.com/office/drawing/2014/main" id="{CD0E52B7-163E-0942-1508-5F3DDCBFBA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5236" y="1937122"/>
            <a:ext cx="4453527" cy="3185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95786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 name="Rectangle 1">
            <a:extLst>
              <a:ext uri="{FF2B5EF4-FFF2-40B4-BE49-F238E27FC236}">
                <a16:creationId xmlns:a16="http://schemas.microsoft.com/office/drawing/2014/main" id="{D7F9FAF7-1808-40BE-AA3B-9BCEEEEF278B}"/>
              </a:ext>
            </a:extLst>
          </p:cNvPr>
          <p:cNvSpPr/>
          <p:nvPr/>
        </p:nvSpPr>
        <p:spPr>
          <a:xfrm>
            <a:off x="330969" y="458444"/>
            <a:ext cx="5976698" cy="307777"/>
          </a:xfrm>
          <a:prstGeom prst="rect">
            <a:avLst/>
          </a:prstGeom>
        </p:spPr>
        <p:txBody>
          <a:bodyPr wrap="square">
            <a:spAutoFit/>
          </a:bodyPr>
          <a:lstStyle/>
          <a:p>
            <a:pPr algn="l" fontAlgn="base"/>
            <a:r>
              <a:rPr lang="en-US" b="1" i="0" dirty="0">
                <a:solidFill>
                  <a:srgbClr val="273239"/>
                </a:solidFill>
                <a:effectLst/>
                <a:latin typeface="Nunito" pitchFamily="2" charset="77"/>
              </a:rPr>
              <a:t>Popular Deep Learning Based Models used in Computer Vision</a:t>
            </a:r>
          </a:p>
        </p:txBody>
      </p:sp>
      <p:sp>
        <p:nvSpPr>
          <p:cNvPr id="4" name="TextBox 3">
            <a:extLst>
              <a:ext uri="{FF2B5EF4-FFF2-40B4-BE49-F238E27FC236}">
                <a16:creationId xmlns:a16="http://schemas.microsoft.com/office/drawing/2014/main" id="{5A635231-65DA-9756-6667-8E41A2912D0B}"/>
              </a:ext>
            </a:extLst>
          </p:cNvPr>
          <p:cNvSpPr txBox="1"/>
          <p:nvPr/>
        </p:nvSpPr>
        <p:spPr>
          <a:xfrm>
            <a:off x="550334" y="985334"/>
            <a:ext cx="4572000" cy="307777"/>
          </a:xfrm>
          <a:prstGeom prst="rect">
            <a:avLst/>
          </a:prstGeom>
          <a:noFill/>
        </p:spPr>
        <p:txBody>
          <a:bodyPr wrap="square">
            <a:spAutoFit/>
          </a:bodyPr>
          <a:lstStyle/>
          <a:p>
            <a:pPr algn="l" fontAlgn="base"/>
            <a:r>
              <a:rPr lang="en-US" b="1" i="0" dirty="0" err="1">
                <a:solidFill>
                  <a:srgbClr val="273239"/>
                </a:solidFill>
                <a:effectLst/>
                <a:latin typeface="Nunito" pitchFamily="2" charset="77"/>
              </a:rPr>
              <a:t>ResNet</a:t>
            </a:r>
            <a:endParaRPr lang="en-US" b="1" i="0" dirty="0">
              <a:solidFill>
                <a:srgbClr val="273239"/>
              </a:solidFill>
              <a:effectLst/>
              <a:latin typeface="Nunito" pitchFamily="2" charset="77"/>
            </a:endParaRPr>
          </a:p>
        </p:txBody>
      </p:sp>
      <p:sp>
        <p:nvSpPr>
          <p:cNvPr id="6" name="TextBox 5">
            <a:extLst>
              <a:ext uri="{FF2B5EF4-FFF2-40B4-BE49-F238E27FC236}">
                <a16:creationId xmlns:a16="http://schemas.microsoft.com/office/drawing/2014/main" id="{9076E541-7B4D-249D-C824-45F564A875F9}"/>
              </a:ext>
            </a:extLst>
          </p:cNvPr>
          <p:cNvSpPr txBox="1"/>
          <p:nvPr/>
        </p:nvSpPr>
        <p:spPr>
          <a:xfrm>
            <a:off x="619245" y="1415659"/>
            <a:ext cx="7905509" cy="738664"/>
          </a:xfrm>
          <a:prstGeom prst="rect">
            <a:avLst/>
          </a:prstGeom>
          <a:noFill/>
        </p:spPr>
        <p:txBody>
          <a:bodyPr wrap="square">
            <a:spAutoFit/>
          </a:bodyPr>
          <a:lstStyle/>
          <a:p>
            <a:r>
              <a:rPr lang="en-US" b="0" i="0" u="sng" dirty="0">
                <a:solidFill>
                  <a:srgbClr val="357960"/>
                </a:solidFill>
                <a:effectLst/>
                <a:latin typeface="Nunito" pitchFamily="2" charset="77"/>
                <a:hlinkClick r:id="rId3"/>
              </a:rPr>
              <a:t>ResNet</a:t>
            </a:r>
            <a:r>
              <a:rPr lang="en-US" b="0" i="0" dirty="0">
                <a:solidFill>
                  <a:srgbClr val="273239"/>
                </a:solidFill>
                <a:effectLst/>
                <a:latin typeface="Nunito" pitchFamily="2" charset="77"/>
              </a:rPr>
              <a:t>, or Residual Network, introduced by </a:t>
            </a:r>
            <a:r>
              <a:rPr lang="en-US" b="0" i="0" dirty="0" err="1">
                <a:solidFill>
                  <a:srgbClr val="273239"/>
                </a:solidFill>
                <a:effectLst/>
                <a:latin typeface="Nunito" pitchFamily="2" charset="77"/>
              </a:rPr>
              <a:t>Kaiming</a:t>
            </a:r>
            <a:r>
              <a:rPr lang="en-US" b="0" i="0" dirty="0">
                <a:solidFill>
                  <a:srgbClr val="273239"/>
                </a:solidFill>
                <a:effectLst/>
                <a:latin typeface="Nunito" pitchFamily="2" charset="77"/>
              </a:rPr>
              <a:t> He and his team in 2015, addressed the problem of vanishing gradients in very deep networks. </a:t>
            </a:r>
            <a:r>
              <a:rPr lang="en-US" b="0" i="0" dirty="0" err="1">
                <a:solidFill>
                  <a:srgbClr val="273239"/>
                </a:solidFill>
                <a:effectLst/>
                <a:latin typeface="Nunito" pitchFamily="2" charset="77"/>
              </a:rPr>
              <a:t>ResNet</a:t>
            </a:r>
            <a:r>
              <a:rPr lang="en-US" b="0" i="0" dirty="0">
                <a:solidFill>
                  <a:srgbClr val="273239"/>
                </a:solidFill>
                <a:effectLst/>
                <a:latin typeface="Nunito" pitchFamily="2" charset="77"/>
              </a:rPr>
              <a:t> won the ILSVRC competition in 2015 and set new benchmarks for image recognition.</a:t>
            </a:r>
            <a:endParaRPr lang="ro-RO" dirty="0"/>
          </a:p>
        </p:txBody>
      </p:sp>
      <p:pic>
        <p:nvPicPr>
          <p:cNvPr id="7170" name="Picture 2" descr="residual_block2">
            <a:extLst>
              <a:ext uri="{FF2B5EF4-FFF2-40B4-BE49-F238E27FC236}">
                <a16:creationId xmlns:a16="http://schemas.microsoft.com/office/drawing/2014/main" id="{A3A4D1F5-D19B-C2FB-0B2A-A82DFC7DA9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999" y="2154323"/>
            <a:ext cx="3906167" cy="2707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26501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 name="Rectangle 1">
            <a:extLst>
              <a:ext uri="{FF2B5EF4-FFF2-40B4-BE49-F238E27FC236}">
                <a16:creationId xmlns:a16="http://schemas.microsoft.com/office/drawing/2014/main" id="{D7F9FAF7-1808-40BE-AA3B-9BCEEEEF278B}"/>
              </a:ext>
            </a:extLst>
          </p:cNvPr>
          <p:cNvSpPr/>
          <p:nvPr/>
        </p:nvSpPr>
        <p:spPr>
          <a:xfrm>
            <a:off x="330969" y="458444"/>
            <a:ext cx="5976698" cy="307777"/>
          </a:xfrm>
          <a:prstGeom prst="rect">
            <a:avLst/>
          </a:prstGeom>
        </p:spPr>
        <p:txBody>
          <a:bodyPr wrap="square">
            <a:spAutoFit/>
          </a:bodyPr>
          <a:lstStyle/>
          <a:p>
            <a:pPr algn="l" fontAlgn="base"/>
            <a:r>
              <a:rPr lang="en-US" b="1" i="0" dirty="0">
                <a:solidFill>
                  <a:srgbClr val="273239"/>
                </a:solidFill>
                <a:effectLst/>
                <a:latin typeface="Nunito" pitchFamily="2" charset="77"/>
              </a:rPr>
              <a:t>Popular Deep Learning Based Models used in Computer Vision</a:t>
            </a:r>
          </a:p>
        </p:txBody>
      </p:sp>
      <p:sp>
        <p:nvSpPr>
          <p:cNvPr id="4" name="TextBox 3">
            <a:extLst>
              <a:ext uri="{FF2B5EF4-FFF2-40B4-BE49-F238E27FC236}">
                <a16:creationId xmlns:a16="http://schemas.microsoft.com/office/drawing/2014/main" id="{5A635231-65DA-9756-6667-8E41A2912D0B}"/>
              </a:ext>
            </a:extLst>
          </p:cNvPr>
          <p:cNvSpPr txBox="1"/>
          <p:nvPr/>
        </p:nvSpPr>
        <p:spPr>
          <a:xfrm>
            <a:off x="550334" y="985334"/>
            <a:ext cx="4572000" cy="307777"/>
          </a:xfrm>
          <a:prstGeom prst="rect">
            <a:avLst/>
          </a:prstGeom>
          <a:noFill/>
        </p:spPr>
        <p:txBody>
          <a:bodyPr wrap="square">
            <a:spAutoFit/>
          </a:bodyPr>
          <a:lstStyle/>
          <a:p>
            <a:pPr algn="l" fontAlgn="base"/>
            <a:r>
              <a:rPr lang="en-US" b="1" i="0" dirty="0" err="1">
                <a:solidFill>
                  <a:srgbClr val="273239"/>
                </a:solidFill>
                <a:effectLst/>
                <a:latin typeface="Nunito" pitchFamily="2" charset="77"/>
              </a:rPr>
              <a:t>ResNet</a:t>
            </a:r>
            <a:endParaRPr lang="en-US" b="1" i="0" dirty="0">
              <a:solidFill>
                <a:srgbClr val="273239"/>
              </a:solidFill>
              <a:effectLst/>
              <a:latin typeface="Nunito" pitchFamily="2" charset="77"/>
            </a:endParaRPr>
          </a:p>
        </p:txBody>
      </p:sp>
      <p:sp>
        <p:nvSpPr>
          <p:cNvPr id="5" name="TextBox 4">
            <a:extLst>
              <a:ext uri="{FF2B5EF4-FFF2-40B4-BE49-F238E27FC236}">
                <a16:creationId xmlns:a16="http://schemas.microsoft.com/office/drawing/2014/main" id="{D98B3F69-D89A-F3CE-D1EC-208665D856BA}"/>
              </a:ext>
            </a:extLst>
          </p:cNvPr>
          <p:cNvSpPr txBox="1"/>
          <p:nvPr/>
        </p:nvSpPr>
        <p:spPr>
          <a:xfrm>
            <a:off x="530258" y="1512224"/>
            <a:ext cx="8083484" cy="3108543"/>
          </a:xfrm>
          <a:prstGeom prst="rect">
            <a:avLst/>
          </a:prstGeom>
          <a:noFill/>
        </p:spPr>
        <p:txBody>
          <a:bodyPr wrap="square">
            <a:spAutoFit/>
          </a:bodyPr>
          <a:lstStyle/>
          <a:p>
            <a:pPr algn="l" fontAlgn="base"/>
            <a:r>
              <a:rPr lang="en-US" b="1" i="0" dirty="0">
                <a:solidFill>
                  <a:srgbClr val="273239"/>
                </a:solidFill>
                <a:effectLst/>
                <a:latin typeface="Nunito" pitchFamily="2" charset="77"/>
              </a:rPr>
              <a:t>Challenges in Deep Neural Networks</a:t>
            </a:r>
          </a:p>
          <a:p>
            <a:pPr algn="l" rtl="0" fontAlgn="base"/>
            <a:endParaRPr lang="en-US" u="sng" dirty="0">
              <a:solidFill>
                <a:srgbClr val="357960"/>
              </a:solidFill>
              <a:latin typeface="Nunito" pitchFamily="2" charset="77"/>
              <a:hlinkClick r:id="rId3"/>
            </a:endParaRPr>
          </a:p>
          <a:p>
            <a:pPr algn="l" rtl="0" fontAlgn="base"/>
            <a:r>
              <a:rPr lang="en-US" b="0" i="0" u="sng" dirty="0">
                <a:solidFill>
                  <a:srgbClr val="357960"/>
                </a:solidFill>
                <a:effectLst/>
                <a:latin typeface="Nunito" pitchFamily="2" charset="77"/>
                <a:hlinkClick r:id="rId3"/>
              </a:rPr>
              <a:t>Deep Neural Networks </a:t>
            </a:r>
            <a:r>
              <a:rPr lang="en-US" b="0" i="0" dirty="0">
                <a:solidFill>
                  <a:srgbClr val="273239"/>
                </a:solidFill>
                <a:effectLst/>
                <a:latin typeface="Nunito" pitchFamily="2" charset="77"/>
              </a:rPr>
              <a:t>are useful models but they also come with several training challenges, especially as the network depth increases.</a:t>
            </a:r>
          </a:p>
          <a:p>
            <a:pPr algn="l" rtl="0" fontAlgn="base"/>
            <a:r>
              <a:rPr lang="en-US" b="0" i="0" dirty="0">
                <a:solidFill>
                  <a:srgbClr val="273239"/>
                </a:solidFill>
                <a:effectLst/>
                <a:latin typeface="Nunito" pitchFamily="2" charset="77"/>
              </a:rPr>
              <a:t>Two major issues are</a:t>
            </a:r>
          </a:p>
          <a:p>
            <a:pPr algn="l" rtl="0" fontAlgn="base"/>
            <a:r>
              <a:rPr lang="en-US" b="1" i="0" dirty="0">
                <a:solidFill>
                  <a:srgbClr val="273239"/>
                </a:solidFill>
                <a:effectLst/>
                <a:latin typeface="Nunito" pitchFamily="2" charset="77"/>
              </a:rPr>
              <a:t>1. Vanishing/Exploding Gradient Problem: </a:t>
            </a:r>
            <a:r>
              <a:rPr lang="en-US" b="0" i="0" dirty="0">
                <a:solidFill>
                  <a:srgbClr val="273239"/>
                </a:solidFill>
                <a:effectLst/>
                <a:latin typeface="Nunito" pitchFamily="2" charset="77"/>
              </a:rPr>
              <a:t>As the number of layers in a neural network increases, the gradients of the loss function with respect to the weights can become extremely small or excessively large during backpropagation.</a:t>
            </a:r>
          </a:p>
          <a:p>
            <a:pPr algn="l" rtl="0" fontAlgn="base"/>
            <a:r>
              <a:rPr lang="en-US" b="1" i="0" dirty="0">
                <a:solidFill>
                  <a:srgbClr val="273239"/>
                </a:solidFill>
                <a:effectLst/>
                <a:latin typeface="Nunito" pitchFamily="2" charset="77"/>
              </a:rPr>
              <a:t>2. Degradation Problem:</a:t>
            </a:r>
            <a:r>
              <a:rPr lang="en-US" b="0" i="0" dirty="0">
                <a:solidFill>
                  <a:srgbClr val="273239"/>
                </a:solidFill>
                <a:effectLst/>
                <a:latin typeface="Nunito" pitchFamily="2" charset="77"/>
              </a:rPr>
              <a:t> The degradation problem occurs when increasing the network depth does not improve performance and may even worsen it. This problem has two aspects:</a:t>
            </a:r>
          </a:p>
          <a:p>
            <a:pPr algn="l" fontAlgn="base">
              <a:buFont typeface="Arial" panose="020B0604020202020204" pitchFamily="34" charset="0"/>
              <a:buChar char="•"/>
            </a:pPr>
            <a:r>
              <a:rPr lang="en-US" b="1" i="0" dirty="0">
                <a:solidFill>
                  <a:srgbClr val="273239"/>
                </a:solidFill>
                <a:effectLst/>
                <a:latin typeface="Nunito" pitchFamily="2" charset="77"/>
              </a:rPr>
              <a:t>Performance Plateau:</a:t>
            </a:r>
            <a:r>
              <a:rPr lang="en-US" b="0" i="0" dirty="0">
                <a:solidFill>
                  <a:srgbClr val="273239"/>
                </a:solidFill>
                <a:effectLst/>
                <a:latin typeface="Nunito" pitchFamily="2" charset="77"/>
              </a:rPr>
              <a:t> Training error saturates after a certain depth meaning additional layers do not significantly reduce the error.</a:t>
            </a:r>
          </a:p>
          <a:p>
            <a:pPr algn="l" fontAlgn="base">
              <a:buFont typeface="Arial" panose="020B0604020202020204" pitchFamily="34" charset="0"/>
              <a:buChar char="•"/>
            </a:pPr>
            <a:r>
              <a:rPr lang="en-US" b="1" i="0" dirty="0">
                <a:solidFill>
                  <a:srgbClr val="273239"/>
                </a:solidFill>
                <a:effectLst/>
                <a:latin typeface="Nunito" pitchFamily="2" charset="77"/>
              </a:rPr>
              <a:t>Accuracy Degradation:</a:t>
            </a:r>
            <a:r>
              <a:rPr lang="en-US" b="0" i="0" dirty="0">
                <a:solidFill>
                  <a:srgbClr val="273239"/>
                </a:solidFill>
                <a:effectLst/>
                <a:latin typeface="Nunito" pitchFamily="2" charset="77"/>
              </a:rPr>
              <a:t> Beyond a certain depth validation error increases and the model performs poorly on unseen data.</a:t>
            </a:r>
          </a:p>
        </p:txBody>
      </p:sp>
    </p:spTree>
    <p:extLst>
      <p:ext uri="{BB962C8B-B14F-4D97-AF65-F5344CB8AC3E}">
        <p14:creationId xmlns:p14="http://schemas.microsoft.com/office/powerpoint/2010/main" val="39522242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 name="Rectangle 1">
            <a:extLst>
              <a:ext uri="{FF2B5EF4-FFF2-40B4-BE49-F238E27FC236}">
                <a16:creationId xmlns:a16="http://schemas.microsoft.com/office/drawing/2014/main" id="{D7F9FAF7-1808-40BE-AA3B-9BCEEEEF278B}"/>
              </a:ext>
            </a:extLst>
          </p:cNvPr>
          <p:cNvSpPr/>
          <p:nvPr/>
        </p:nvSpPr>
        <p:spPr>
          <a:xfrm>
            <a:off x="330969" y="458444"/>
            <a:ext cx="5976698" cy="307777"/>
          </a:xfrm>
          <a:prstGeom prst="rect">
            <a:avLst/>
          </a:prstGeom>
        </p:spPr>
        <p:txBody>
          <a:bodyPr wrap="square">
            <a:spAutoFit/>
          </a:bodyPr>
          <a:lstStyle/>
          <a:p>
            <a:pPr algn="l" fontAlgn="base"/>
            <a:r>
              <a:rPr lang="en-US" b="1" i="0" dirty="0">
                <a:solidFill>
                  <a:srgbClr val="273239"/>
                </a:solidFill>
                <a:effectLst/>
                <a:latin typeface="Nunito" pitchFamily="2" charset="77"/>
              </a:rPr>
              <a:t>Popular Deep Learning Based Models used in Computer Vision</a:t>
            </a:r>
          </a:p>
        </p:txBody>
      </p:sp>
      <p:sp>
        <p:nvSpPr>
          <p:cNvPr id="4" name="TextBox 3">
            <a:extLst>
              <a:ext uri="{FF2B5EF4-FFF2-40B4-BE49-F238E27FC236}">
                <a16:creationId xmlns:a16="http://schemas.microsoft.com/office/drawing/2014/main" id="{5A635231-65DA-9756-6667-8E41A2912D0B}"/>
              </a:ext>
            </a:extLst>
          </p:cNvPr>
          <p:cNvSpPr txBox="1"/>
          <p:nvPr/>
        </p:nvSpPr>
        <p:spPr>
          <a:xfrm>
            <a:off x="550334" y="985334"/>
            <a:ext cx="4572000" cy="307777"/>
          </a:xfrm>
          <a:prstGeom prst="rect">
            <a:avLst/>
          </a:prstGeom>
          <a:noFill/>
        </p:spPr>
        <p:txBody>
          <a:bodyPr wrap="square">
            <a:spAutoFit/>
          </a:bodyPr>
          <a:lstStyle/>
          <a:p>
            <a:pPr algn="l" fontAlgn="base"/>
            <a:r>
              <a:rPr lang="en-US" b="1" i="0" dirty="0" err="1">
                <a:solidFill>
                  <a:srgbClr val="273239"/>
                </a:solidFill>
                <a:effectLst/>
                <a:latin typeface="Nunito" pitchFamily="2" charset="77"/>
              </a:rPr>
              <a:t>DenseNet</a:t>
            </a:r>
            <a:endParaRPr lang="en-US" b="1" i="0" dirty="0">
              <a:solidFill>
                <a:srgbClr val="273239"/>
              </a:solidFill>
              <a:effectLst/>
              <a:latin typeface="Nunito" pitchFamily="2" charset="77"/>
            </a:endParaRPr>
          </a:p>
        </p:txBody>
      </p:sp>
      <p:sp>
        <p:nvSpPr>
          <p:cNvPr id="5" name="TextBox 4">
            <a:extLst>
              <a:ext uri="{FF2B5EF4-FFF2-40B4-BE49-F238E27FC236}">
                <a16:creationId xmlns:a16="http://schemas.microsoft.com/office/drawing/2014/main" id="{D98B3F69-D89A-F3CE-D1EC-208665D856BA}"/>
              </a:ext>
            </a:extLst>
          </p:cNvPr>
          <p:cNvSpPr txBox="1"/>
          <p:nvPr/>
        </p:nvSpPr>
        <p:spPr>
          <a:xfrm>
            <a:off x="530258" y="1879252"/>
            <a:ext cx="8083484" cy="1384995"/>
          </a:xfrm>
          <a:prstGeom prst="rect">
            <a:avLst/>
          </a:prstGeom>
          <a:noFill/>
        </p:spPr>
        <p:txBody>
          <a:bodyPr wrap="square">
            <a:spAutoFit/>
          </a:bodyPr>
          <a:lstStyle/>
          <a:p>
            <a:pPr algn="l" rtl="0" fontAlgn="base"/>
            <a:r>
              <a:rPr lang="en-US" b="0" i="0" dirty="0" err="1">
                <a:solidFill>
                  <a:srgbClr val="273239"/>
                </a:solidFill>
                <a:effectLst/>
                <a:latin typeface="Nunito" pitchFamily="2" charset="77"/>
              </a:rPr>
              <a:t>DenseNet</a:t>
            </a:r>
            <a:r>
              <a:rPr lang="en-US" b="0" i="0" dirty="0">
                <a:solidFill>
                  <a:srgbClr val="273239"/>
                </a:solidFill>
                <a:effectLst/>
                <a:latin typeface="Nunito" pitchFamily="2" charset="77"/>
              </a:rPr>
              <a:t> revolutionized the field of computer vision by proposing a novel connectivity pattern within CNNs, addressing challenges such as feature reuse, vanishing gradients, and parameter efficiency. Unlike traditional CNN architectures where each layer is connected only to subsequent layers, </a:t>
            </a:r>
            <a:r>
              <a:rPr lang="en-US" b="0" i="0" dirty="0" err="1">
                <a:solidFill>
                  <a:srgbClr val="273239"/>
                </a:solidFill>
                <a:effectLst/>
                <a:latin typeface="Nunito" pitchFamily="2" charset="77"/>
              </a:rPr>
              <a:t>DenseNet</a:t>
            </a:r>
            <a:r>
              <a:rPr lang="en-US" b="0" i="0" dirty="0">
                <a:solidFill>
                  <a:srgbClr val="273239"/>
                </a:solidFill>
                <a:effectLst/>
                <a:latin typeface="Nunito" pitchFamily="2" charset="77"/>
              </a:rPr>
              <a:t> establishes direct connections between all layers within a block. This dense connectivity enables each layer to receive feature maps from all preceding layers as inputs, fostering extensive information flow throughout the network.</a:t>
            </a:r>
          </a:p>
        </p:txBody>
      </p:sp>
    </p:spTree>
    <p:extLst>
      <p:ext uri="{BB962C8B-B14F-4D97-AF65-F5344CB8AC3E}">
        <p14:creationId xmlns:p14="http://schemas.microsoft.com/office/powerpoint/2010/main" val="42608752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 name="Rectangle 1">
            <a:extLst>
              <a:ext uri="{FF2B5EF4-FFF2-40B4-BE49-F238E27FC236}">
                <a16:creationId xmlns:a16="http://schemas.microsoft.com/office/drawing/2014/main" id="{D7F9FAF7-1808-40BE-AA3B-9BCEEEEF278B}"/>
              </a:ext>
            </a:extLst>
          </p:cNvPr>
          <p:cNvSpPr/>
          <p:nvPr/>
        </p:nvSpPr>
        <p:spPr>
          <a:xfrm>
            <a:off x="330969" y="458444"/>
            <a:ext cx="5976698" cy="307777"/>
          </a:xfrm>
          <a:prstGeom prst="rect">
            <a:avLst/>
          </a:prstGeom>
        </p:spPr>
        <p:txBody>
          <a:bodyPr wrap="square">
            <a:spAutoFit/>
          </a:bodyPr>
          <a:lstStyle/>
          <a:p>
            <a:pPr algn="l" fontAlgn="base"/>
            <a:r>
              <a:rPr lang="en-US" b="1" i="0" dirty="0">
                <a:solidFill>
                  <a:srgbClr val="273239"/>
                </a:solidFill>
                <a:effectLst/>
                <a:latin typeface="Nunito" pitchFamily="2" charset="77"/>
              </a:rPr>
              <a:t>Popular Deep Learning Based Models used in Computer Vision</a:t>
            </a:r>
          </a:p>
        </p:txBody>
      </p:sp>
      <p:sp>
        <p:nvSpPr>
          <p:cNvPr id="4" name="TextBox 3">
            <a:extLst>
              <a:ext uri="{FF2B5EF4-FFF2-40B4-BE49-F238E27FC236}">
                <a16:creationId xmlns:a16="http://schemas.microsoft.com/office/drawing/2014/main" id="{5A635231-65DA-9756-6667-8E41A2912D0B}"/>
              </a:ext>
            </a:extLst>
          </p:cNvPr>
          <p:cNvSpPr txBox="1"/>
          <p:nvPr/>
        </p:nvSpPr>
        <p:spPr>
          <a:xfrm>
            <a:off x="550334" y="985334"/>
            <a:ext cx="4572000" cy="307777"/>
          </a:xfrm>
          <a:prstGeom prst="rect">
            <a:avLst/>
          </a:prstGeom>
          <a:noFill/>
        </p:spPr>
        <p:txBody>
          <a:bodyPr wrap="square">
            <a:spAutoFit/>
          </a:bodyPr>
          <a:lstStyle/>
          <a:p>
            <a:pPr algn="l" fontAlgn="base"/>
            <a:r>
              <a:rPr lang="en-US" b="1" i="0" dirty="0" err="1">
                <a:solidFill>
                  <a:srgbClr val="273239"/>
                </a:solidFill>
                <a:effectLst/>
                <a:latin typeface="Nunito" pitchFamily="2" charset="77"/>
              </a:rPr>
              <a:t>DenseNet</a:t>
            </a:r>
            <a:endParaRPr lang="en-US" b="1" i="0" dirty="0">
              <a:solidFill>
                <a:srgbClr val="273239"/>
              </a:solidFill>
              <a:effectLst/>
              <a:latin typeface="Nunito" pitchFamily="2" charset="77"/>
            </a:endParaRPr>
          </a:p>
        </p:txBody>
      </p:sp>
      <p:pic>
        <p:nvPicPr>
          <p:cNvPr id="3" name="Picture 2">
            <a:extLst>
              <a:ext uri="{FF2B5EF4-FFF2-40B4-BE49-F238E27FC236}">
                <a16:creationId xmlns:a16="http://schemas.microsoft.com/office/drawing/2014/main" id="{F292602A-9072-CDFA-33A1-15638710DF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4540" y="1606492"/>
            <a:ext cx="5716904" cy="280783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EC9A679-A96A-EDFE-4816-E3E320BF7CAF}"/>
              </a:ext>
            </a:extLst>
          </p:cNvPr>
          <p:cNvSpPr txBox="1"/>
          <p:nvPr/>
        </p:nvSpPr>
        <p:spPr>
          <a:xfrm>
            <a:off x="108408" y="2243266"/>
            <a:ext cx="3030718" cy="1384995"/>
          </a:xfrm>
          <a:prstGeom prst="rect">
            <a:avLst/>
          </a:prstGeom>
          <a:noFill/>
        </p:spPr>
        <p:txBody>
          <a:bodyPr wrap="square">
            <a:spAutoFit/>
          </a:bodyPr>
          <a:lstStyle/>
          <a:p>
            <a:r>
              <a:rPr lang="en-US" sz="1200" dirty="0" err="1">
                <a:solidFill>
                  <a:schemeClr val="dk1"/>
                </a:solidFill>
                <a:latin typeface="Golos Text Medium"/>
                <a:cs typeface="Golos Text Medium"/>
              </a:rPr>
              <a:t>DenseNets</a:t>
            </a:r>
            <a:r>
              <a:rPr lang="en-US" sz="1200" dirty="0">
                <a:solidFill>
                  <a:schemeClr val="dk1"/>
                </a:solidFill>
                <a:latin typeface="Golos Text Medium"/>
                <a:cs typeface="Golos Text Medium"/>
              </a:rPr>
              <a:t> link each layer directly to every layer that comes before it in a feed-forward sequence. As a result, each layer gathers the combined knowledge of all previous layers and contributes its outputs to those that follow. </a:t>
            </a:r>
            <a:endParaRPr lang="ro-RO" sz="1200" dirty="0"/>
          </a:p>
        </p:txBody>
      </p:sp>
    </p:spTree>
    <p:extLst>
      <p:ext uri="{BB962C8B-B14F-4D97-AF65-F5344CB8AC3E}">
        <p14:creationId xmlns:p14="http://schemas.microsoft.com/office/powerpoint/2010/main" val="26355352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C45B0B7-D6CC-1079-C4D0-A26FA928805D}"/>
              </a:ext>
            </a:extLst>
          </p:cNvPr>
          <p:cNvSpPr txBox="1"/>
          <p:nvPr/>
        </p:nvSpPr>
        <p:spPr>
          <a:xfrm>
            <a:off x="375260" y="499658"/>
            <a:ext cx="7400166" cy="317651"/>
          </a:xfrm>
          <a:prstGeom prst="rect">
            <a:avLst/>
          </a:prstGeom>
          <a:noFill/>
        </p:spPr>
        <p:txBody>
          <a:bodyPr wrap="square">
            <a:spAutoFit/>
          </a:bodyPr>
          <a:lstStyle/>
          <a:p>
            <a:pPr marL="0" marR="0">
              <a:lnSpc>
                <a:spcPct val="115000"/>
              </a:lnSpc>
              <a:spcBef>
                <a:spcPts val="1200"/>
              </a:spcBef>
              <a:spcAft>
                <a:spcPts val="1200"/>
              </a:spcAft>
            </a:pPr>
            <a:r>
              <a:rPr lang="en-US" dirty="0">
                <a:solidFill>
                  <a:schemeClr val="tx2">
                    <a:lumMod val="50000"/>
                  </a:schemeClr>
                </a:solidFill>
                <a:latin typeface="Golos Text Medium"/>
                <a:cs typeface="Golos Text Medium"/>
              </a:rPr>
              <a:t>DL models applied for OCT classification – </a:t>
            </a:r>
            <a:r>
              <a:rPr lang="en-US" b="1" dirty="0">
                <a:solidFill>
                  <a:schemeClr val="tx2">
                    <a:lumMod val="50000"/>
                  </a:schemeClr>
                </a:solidFill>
                <a:latin typeface="Golos Text Medium"/>
                <a:cs typeface="Golos Text Medium"/>
              </a:rPr>
              <a:t>Vision Transformers (</a:t>
            </a:r>
            <a:r>
              <a:rPr lang="en-US" b="1" dirty="0" err="1">
                <a:solidFill>
                  <a:schemeClr val="tx2">
                    <a:lumMod val="50000"/>
                  </a:schemeClr>
                </a:solidFill>
                <a:latin typeface="Golos Text Medium"/>
                <a:cs typeface="Golos Text Medium"/>
              </a:rPr>
              <a:t>ViT</a:t>
            </a:r>
            <a:r>
              <a:rPr lang="en-US" b="1" dirty="0">
                <a:solidFill>
                  <a:schemeClr val="tx2">
                    <a:lumMod val="50000"/>
                  </a:schemeClr>
                </a:solidFill>
                <a:latin typeface="Golos Text Medium"/>
                <a:cs typeface="Golos Text Medium"/>
              </a:rPr>
              <a:t>)-based models </a:t>
            </a:r>
            <a:endParaRPr lang="en-US" dirty="0">
              <a:solidFill>
                <a:schemeClr val="tx2">
                  <a:lumMod val="50000"/>
                </a:schemeClr>
              </a:solidFill>
              <a:latin typeface="Golos Text Medium"/>
              <a:cs typeface="Golos Text Medium"/>
            </a:endParaRPr>
          </a:p>
        </p:txBody>
      </p:sp>
      <p:pic>
        <p:nvPicPr>
          <p:cNvPr id="2" name="Picture 1">
            <a:extLst>
              <a:ext uri="{FF2B5EF4-FFF2-40B4-BE49-F238E27FC236}">
                <a16:creationId xmlns:a16="http://schemas.microsoft.com/office/drawing/2014/main" id="{C99E3B77-BA37-DAB8-EE57-E60494B5D500}"/>
              </a:ext>
            </a:extLst>
          </p:cNvPr>
          <p:cNvPicPr>
            <a:picLocks noChangeAspect="1"/>
          </p:cNvPicPr>
          <p:nvPr/>
        </p:nvPicPr>
        <p:blipFill rotWithShape="1">
          <a:blip r:embed="rId3"/>
          <a:srcRect b="10850"/>
          <a:stretch/>
        </p:blipFill>
        <p:spPr bwMode="auto">
          <a:xfrm>
            <a:off x="4075343" y="1347802"/>
            <a:ext cx="4956223" cy="2595399"/>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D178E8C3-207D-E400-62E6-FC48F887E278}"/>
              </a:ext>
            </a:extLst>
          </p:cNvPr>
          <p:cNvSpPr txBox="1"/>
          <p:nvPr/>
        </p:nvSpPr>
        <p:spPr>
          <a:xfrm>
            <a:off x="94625" y="1539672"/>
            <a:ext cx="3833769" cy="1615827"/>
          </a:xfrm>
          <a:prstGeom prst="rect">
            <a:avLst/>
          </a:prstGeom>
          <a:noFill/>
        </p:spPr>
        <p:txBody>
          <a:bodyPr wrap="square">
            <a:spAutoFit/>
          </a:bodyPr>
          <a:lstStyle/>
          <a:p>
            <a:pPr algn="just"/>
            <a:r>
              <a:rPr lang="en-US" sz="1100" b="1" dirty="0">
                <a:solidFill>
                  <a:schemeClr val="dk1"/>
                </a:solidFill>
                <a:latin typeface="Golos Text Medium"/>
                <a:cs typeface="Golos Text Medium"/>
              </a:rPr>
              <a:t>1. </a:t>
            </a:r>
            <a:r>
              <a:rPr lang="en-US" sz="1100" b="1" dirty="0" err="1">
                <a:solidFill>
                  <a:schemeClr val="dk1"/>
                </a:solidFill>
                <a:latin typeface="Golos Text Medium"/>
                <a:cs typeface="Golos Text Medium"/>
              </a:rPr>
              <a:t>ViT</a:t>
            </a:r>
            <a:r>
              <a:rPr lang="en-US" sz="1100" b="1" dirty="0">
                <a:solidFill>
                  <a:schemeClr val="dk1"/>
                </a:solidFill>
                <a:latin typeface="Golos Text Medium"/>
                <a:cs typeface="Golos Text Medium"/>
              </a:rPr>
              <a:t> </a:t>
            </a:r>
            <a:r>
              <a:rPr lang="en-US" sz="1100" dirty="0">
                <a:solidFill>
                  <a:schemeClr val="dk1"/>
                </a:solidFill>
                <a:latin typeface="Golos Text Medium"/>
                <a:cs typeface="Golos Text Medium"/>
              </a:rPr>
              <a:t>- a new method for image classification as it enables self-attention rather than traditional convolutional filters;</a:t>
            </a:r>
          </a:p>
          <a:p>
            <a:pPr algn="just"/>
            <a:endParaRPr lang="en-US" sz="1100" dirty="0">
              <a:solidFill>
                <a:schemeClr val="dk1"/>
              </a:solidFill>
              <a:latin typeface="Golos Text Medium"/>
              <a:cs typeface="Golos Text Medium"/>
            </a:endParaRPr>
          </a:p>
          <a:p>
            <a:pPr algn="just"/>
            <a:r>
              <a:rPr lang="en-US" sz="1100" dirty="0">
                <a:solidFill>
                  <a:schemeClr val="dk1"/>
                </a:solidFill>
                <a:latin typeface="Golos Text Medium"/>
                <a:cs typeface="Golos Text Medium"/>
              </a:rPr>
              <a:t>In comparison with CNNs, which uses convolutional layers to extract features, </a:t>
            </a:r>
            <a:r>
              <a:rPr lang="en-US" sz="1100" dirty="0" err="1">
                <a:solidFill>
                  <a:schemeClr val="dk1"/>
                </a:solidFill>
                <a:latin typeface="Golos Text Medium"/>
                <a:cs typeface="Golos Text Medium"/>
              </a:rPr>
              <a:t>ViT</a:t>
            </a:r>
            <a:r>
              <a:rPr lang="en-US" sz="1100" dirty="0">
                <a:solidFill>
                  <a:schemeClr val="dk1"/>
                </a:solidFill>
                <a:latin typeface="Golos Text Medium"/>
                <a:cs typeface="Golos Text Medium"/>
              </a:rPr>
              <a:t> divides an image into non-overlapping patches and processes them as a sequence, similar to how the Transformer processes words in a sentence. </a:t>
            </a:r>
          </a:p>
        </p:txBody>
      </p:sp>
      <p:sp>
        <p:nvSpPr>
          <p:cNvPr id="11" name="TextBox 10">
            <a:extLst>
              <a:ext uri="{FF2B5EF4-FFF2-40B4-BE49-F238E27FC236}">
                <a16:creationId xmlns:a16="http://schemas.microsoft.com/office/drawing/2014/main" id="{C963CCB2-D4B7-5A53-192F-D6005CF97226}"/>
              </a:ext>
            </a:extLst>
          </p:cNvPr>
          <p:cNvSpPr txBox="1"/>
          <p:nvPr/>
        </p:nvSpPr>
        <p:spPr>
          <a:xfrm>
            <a:off x="5210433" y="4135071"/>
            <a:ext cx="2686045" cy="230832"/>
          </a:xfrm>
          <a:prstGeom prst="rect">
            <a:avLst/>
          </a:prstGeom>
          <a:noFill/>
        </p:spPr>
        <p:txBody>
          <a:bodyPr wrap="square">
            <a:spAutoFit/>
          </a:bodyPr>
          <a:lstStyle/>
          <a:p>
            <a:pPr algn="ctr"/>
            <a:r>
              <a:rPr lang="en-US" sz="900" dirty="0">
                <a:solidFill>
                  <a:schemeClr val="dk1"/>
                </a:solidFill>
                <a:latin typeface="Golos Text Medium"/>
                <a:cs typeface="Golos Text Medium"/>
              </a:rPr>
              <a:t>Fig. 5. </a:t>
            </a:r>
            <a:r>
              <a:rPr lang="en-US" sz="900" dirty="0" err="1">
                <a:solidFill>
                  <a:schemeClr val="dk1"/>
                </a:solidFill>
                <a:latin typeface="Golos Text Medium"/>
                <a:cs typeface="Golos Text Medium"/>
              </a:rPr>
              <a:t>ViT</a:t>
            </a:r>
            <a:r>
              <a:rPr lang="en-US" sz="900" dirty="0">
                <a:solidFill>
                  <a:schemeClr val="dk1"/>
                </a:solidFill>
                <a:latin typeface="Golos Text Medium"/>
                <a:cs typeface="Golos Text Medium"/>
              </a:rPr>
              <a:t> architecture (adapted from [76]) </a:t>
            </a:r>
          </a:p>
        </p:txBody>
      </p:sp>
    </p:spTree>
    <p:extLst>
      <p:ext uri="{BB962C8B-B14F-4D97-AF65-F5344CB8AC3E}">
        <p14:creationId xmlns:p14="http://schemas.microsoft.com/office/powerpoint/2010/main" val="1255706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 name="Rectangle 1">
            <a:extLst>
              <a:ext uri="{FF2B5EF4-FFF2-40B4-BE49-F238E27FC236}">
                <a16:creationId xmlns:a16="http://schemas.microsoft.com/office/drawing/2014/main" id="{D7F9FAF7-1808-40BE-AA3B-9BCEEEEF278B}"/>
              </a:ext>
            </a:extLst>
          </p:cNvPr>
          <p:cNvSpPr/>
          <p:nvPr/>
        </p:nvSpPr>
        <p:spPr>
          <a:xfrm>
            <a:off x="287867" y="422685"/>
            <a:ext cx="8482059" cy="307777"/>
          </a:xfrm>
          <a:prstGeom prst="rect">
            <a:avLst/>
          </a:prstGeom>
        </p:spPr>
        <p:txBody>
          <a:bodyPr wrap="square">
            <a:spAutoFit/>
          </a:bodyPr>
          <a:lstStyle/>
          <a:p>
            <a:r>
              <a:rPr lang="en-GB" b="1" dirty="0">
                <a:solidFill>
                  <a:schemeClr val="dk1"/>
                </a:solidFill>
                <a:latin typeface="Golos Text Medium"/>
                <a:cs typeface="Golos Text Medium"/>
                <a:sym typeface="Golos Text Medium"/>
              </a:rPr>
              <a:t>Introduction into computer vision - key concepts &amp; applications</a:t>
            </a:r>
            <a:endParaRPr lang="en-US" b="1" dirty="0">
              <a:solidFill>
                <a:schemeClr val="dk1"/>
              </a:solidFill>
              <a:latin typeface="Golos Text Medium"/>
              <a:cs typeface="Golos Text Medium"/>
              <a:sym typeface="Golos Text Medium"/>
            </a:endParaRPr>
          </a:p>
        </p:txBody>
      </p:sp>
      <p:sp>
        <p:nvSpPr>
          <p:cNvPr id="8" name="Text Placeholder 1">
            <a:extLst>
              <a:ext uri="{FF2B5EF4-FFF2-40B4-BE49-F238E27FC236}">
                <a16:creationId xmlns:a16="http://schemas.microsoft.com/office/drawing/2014/main" id="{64544E1F-4C6C-F2F4-748C-A5A8D3E0C5C9}"/>
              </a:ext>
            </a:extLst>
          </p:cNvPr>
          <p:cNvSpPr>
            <a:spLocks noGrp="1"/>
          </p:cNvSpPr>
          <p:nvPr>
            <p:ph type="title"/>
          </p:nvPr>
        </p:nvSpPr>
        <p:spPr>
          <a:xfrm>
            <a:off x="482138" y="957803"/>
            <a:ext cx="8179723" cy="1329267"/>
          </a:xfrm>
        </p:spPr>
        <p:txBody>
          <a:bodyPr/>
          <a:lstStyle/>
          <a:p>
            <a:pPr>
              <a:spcBef>
                <a:spcPts val="600"/>
              </a:spcBef>
              <a:spcAft>
                <a:spcPts val="600"/>
              </a:spcAft>
            </a:pPr>
            <a:r>
              <a:rPr lang="en-US" sz="1000" b="1" dirty="0"/>
              <a:t>What is Computer Vision? </a:t>
            </a:r>
            <a:r>
              <a:rPr lang="en-US" sz="1000" dirty="0"/>
              <a:t>Computer Vision (CV) in artificial intelligence (AI) help machines to interpret and understand visual information similar to how humans use their eyes and brains. It involves teaching computers to analyze and understand images and videos, helping them "see" the world. </a:t>
            </a:r>
            <a:br>
              <a:rPr lang="en-US" sz="1000" dirty="0"/>
            </a:br>
            <a:r>
              <a:rPr lang="en-US" sz="1000" dirty="0"/>
              <a:t>From identifying objects in images to recognizing faces in a crowd, it is revolutionizing industries such as healthcare, automotive, security and entertainment.</a:t>
            </a:r>
            <a:endParaRPr lang="en-US" sz="1000" b="0" dirty="0"/>
          </a:p>
        </p:txBody>
      </p:sp>
      <p:pic>
        <p:nvPicPr>
          <p:cNvPr id="1026" name="Picture 2" descr="human_vision_system.webp">
            <a:extLst>
              <a:ext uri="{FF2B5EF4-FFF2-40B4-BE49-F238E27FC236}">
                <a16:creationId xmlns:a16="http://schemas.microsoft.com/office/drawing/2014/main" id="{A7A9B1E1-2EF2-A8E7-B942-70ECC2559E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2029" y="2207682"/>
            <a:ext cx="4893733" cy="244686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4EC8A83-F717-C619-B1C6-F14B916994DC}"/>
              </a:ext>
            </a:extLst>
          </p:cNvPr>
          <p:cNvSpPr txBox="1"/>
          <p:nvPr/>
        </p:nvSpPr>
        <p:spPr>
          <a:xfrm>
            <a:off x="4961467" y="4881890"/>
            <a:ext cx="4572000" cy="261610"/>
          </a:xfrm>
          <a:prstGeom prst="rect">
            <a:avLst/>
          </a:prstGeom>
          <a:noFill/>
        </p:spPr>
        <p:txBody>
          <a:bodyPr wrap="square">
            <a:spAutoFit/>
          </a:bodyPr>
          <a:lstStyle/>
          <a:p>
            <a:r>
              <a:rPr lang="ro-RO" sz="1050" dirty="0" err="1"/>
              <a:t>https</a:t>
            </a:r>
            <a:r>
              <a:rPr lang="ro-RO" sz="1050" dirty="0"/>
              <a:t>://</a:t>
            </a:r>
            <a:r>
              <a:rPr lang="ro-RO" sz="1050" dirty="0" err="1"/>
              <a:t>www.geeksforgeeks.org</a:t>
            </a:r>
            <a:r>
              <a:rPr lang="ro-RO" sz="1050" dirty="0"/>
              <a:t>/computer-</a:t>
            </a:r>
            <a:r>
              <a:rPr lang="ro-RO" sz="1050" dirty="0" err="1"/>
              <a:t>vision</a:t>
            </a:r>
            <a:r>
              <a:rPr lang="ro-RO" sz="1050" dirty="0"/>
              <a:t>/computer-</a:t>
            </a:r>
            <a:r>
              <a:rPr lang="ro-RO" sz="1050" dirty="0" err="1"/>
              <a:t>vision</a:t>
            </a:r>
            <a:r>
              <a:rPr lang="ro-RO" sz="1050" dirty="0"/>
              <a:t>/</a:t>
            </a:r>
          </a:p>
        </p:txBody>
      </p:sp>
    </p:spTree>
    <p:extLst>
      <p:ext uri="{BB962C8B-B14F-4D97-AF65-F5344CB8AC3E}">
        <p14:creationId xmlns:p14="http://schemas.microsoft.com/office/powerpoint/2010/main" val="14782681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C45B0B7-D6CC-1079-C4D0-A26FA928805D}"/>
              </a:ext>
            </a:extLst>
          </p:cNvPr>
          <p:cNvSpPr txBox="1"/>
          <p:nvPr/>
        </p:nvSpPr>
        <p:spPr>
          <a:xfrm>
            <a:off x="232362" y="472617"/>
            <a:ext cx="7400166" cy="317651"/>
          </a:xfrm>
          <a:prstGeom prst="rect">
            <a:avLst/>
          </a:prstGeom>
          <a:noFill/>
        </p:spPr>
        <p:txBody>
          <a:bodyPr wrap="square">
            <a:spAutoFit/>
          </a:bodyPr>
          <a:lstStyle/>
          <a:p>
            <a:pPr marL="0" marR="0">
              <a:lnSpc>
                <a:spcPct val="115000"/>
              </a:lnSpc>
              <a:spcBef>
                <a:spcPts val="1200"/>
              </a:spcBef>
              <a:spcAft>
                <a:spcPts val="1200"/>
              </a:spcAft>
            </a:pPr>
            <a:r>
              <a:rPr lang="en-US" dirty="0">
                <a:solidFill>
                  <a:schemeClr val="tx2">
                    <a:lumMod val="50000"/>
                  </a:schemeClr>
                </a:solidFill>
                <a:latin typeface="Golos Text Medium"/>
                <a:cs typeface="Golos Text Medium"/>
              </a:rPr>
              <a:t>DL models applied for OCT classification – </a:t>
            </a:r>
            <a:r>
              <a:rPr lang="en-US" b="1" dirty="0">
                <a:solidFill>
                  <a:schemeClr val="tx2">
                    <a:lumMod val="50000"/>
                  </a:schemeClr>
                </a:solidFill>
                <a:latin typeface="Golos Text Medium"/>
                <a:cs typeface="Golos Text Medium"/>
              </a:rPr>
              <a:t>Vision Transformers (</a:t>
            </a:r>
            <a:r>
              <a:rPr lang="en-US" b="1" dirty="0" err="1">
                <a:solidFill>
                  <a:schemeClr val="tx2">
                    <a:lumMod val="50000"/>
                  </a:schemeClr>
                </a:solidFill>
                <a:latin typeface="Golos Text Medium"/>
                <a:cs typeface="Golos Text Medium"/>
              </a:rPr>
              <a:t>ViT</a:t>
            </a:r>
            <a:r>
              <a:rPr lang="en-US" b="1" dirty="0">
                <a:solidFill>
                  <a:schemeClr val="tx2">
                    <a:lumMod val="50000"/>
                  </a:schemeClr>
                </a:solidFill>
                <a:latin typeface="Golos Text Medium"/>
                <a:cs typeface="Golos Text Medium"/>
              </a:rPr>
              <a:t>)-based models </a:t>
            </a:r>
            <a:endParaRPr lang="en-US" dirty="0">
              <a:solidFill>
                <a:schemeClr val="tx2">
                  <a:lumMod val="50000"/>
                </a:schemeClr>
              </a:solidFill>
              <a:latin typeface="Golos Text Medium"/>
              <a:cs typeface="Golos Text Medium"/>
            </a:endParaRPr>
          </a:p>
        </p:txBody>
      </p:sp>
      <p:sp>
        <p:nvSpPr>
          <p:cNvPr id="5" name="TextBox 4">
            <a:extLst>
              <a:ext uri="{FF2B5EF4-FFF2-40B4-BE49-F238E27FC236}">
                <a16:creationId xmlns:a16="http://schemas.microsoft.com/office/drawing/2014/main" id="{D178E8C3-207D-E400-62E6-FC48F887E278}"/>
              </a:ext>
            </a:extLst>
          </p:cNvPr>
          <p:cNvSpPr txBox="1"/>
          <p:nvPr/>
        </p:nvSpPr>
        <p:spPr>
          <a:xfrm>
            <a:off x="571834" y="1763836"/>
            <a:ext cx="8166650" cy="1615827"/>
          </a:xfrm>
          <a:prstGeom prst="rect">
            <a:avLst/>
          </a:prstGeom>
          <a:noFill/>
        </p:spPr>
        <p:txBody>
          <a:bodyPr wrap="square">
            <a:spAutoFit/>
          </a:bodyPr>
          <a:lstStyle/>
          <a:p>
            <a:pPr algn="just"/>
            <a:r>
              <a:rPr lang="en-US" sz="1100" b="1" dirty="0">
                <a:solidFill>
                  <a:schemeClr val="dk1"/>
                </a:solidFill>
                <a:latin typeface="Golos Text Medium"/>
                <a:cs typeface="Golos Text Medium"/>
              </a:rPr>
              <a:t>2. DeepViT </a:t>
            </a:r>
            <a:r>
              <a:rPr lang="en-US" sz="1100" dirty="0">
                <a:solidFill>
                  <a:schemeClr val="dk1"/>
                </a:solidFill>
                <a:latin typeface="Golos Text Medium"/>
                <a:cs typeface="Golos Text Medium"/>
              </a:rPr>
              <a:t>- an improved version of the standard </a:t>
            </a:r>
            <a:r>
              <a:rPr lang="en-US" sz="1100" dirty="0" err="1">
                <a:solidFill>
                  <a:schemeClr val="dk1"/>
                </a:solidFill>
                <a:latin typeface="Golos Text Medium"/>
                <a:cs typeface="Golos Text Medium"/>
              </a:rPr>
              <a:t>ViT</a:t>
            </a:r>
            <a:r>
              <a:rPr lang="en-US" sz="1100" dirty="0">
                <a:solidFill>
                  <a:schemeClr val="dk1"/>
                </a:solidFill>
                <a:latin typeface="Golos Text Medium"/>
                <a:cs typeface="Golos Text Medium"/>
              </a:rPr>
              <a:t>; developed to solve some of the problems found in early transformer models, especially their need for very large datasets and their limits in learning layered features. </a:t>
            </a:r>
          </a:p>
          <a:p>
            <a:pPr algn="just"/>
            <a:endParaRPr lang="en-US" sz="1100" dirty="0">
              <a:solidFill>
                <a:schemeClr val="dk1"/>
              </a:solidFill>
              <a:latin typeface="Golos Text Medium"/>
              <a:cs typeface="Golos Text Medium"/>
            </a:endParaRPr>
          </a:p>
          <a:p>
            <a:pPr algn="just"/>
            <a:r>
              <a:rPr lang="en-US" sz="1100" dirty="0">
                <a:solidFill>
                  <a:schemeClr val="dk1"/>
                </a:solidFill>
                <a:latin typeface="Golos Text Medium"/>
                <a:cs typeface="Golos Text Medium"/>
              </a:rPr>
              <a:t>DeepViT brings several new directions that make it another model to be used for medical image analysis:</a:t>
            </a:r>
          </a:p>
          <a:p>
            <a:pPr algn="just"/>
            <a:endParaRPr lang="en-US" sz="1100" dirty="0">
              <a:solidFill>
                <a:schemeClr val="dk1"/>
              </a:solidFill>
              <a:latin typeface="Golos Text Medium"/>
              <a:cs typeface="Golos Text Medium"/>
            </a:endParaRPr>
          </a:p>
          <a:p>
            <a:pPr marL="171450" indent="-171450" algn="just">
              <a:buFont typeface="Arial" panose="020B0604020202020204" pitchFamily="34" charset="0"/>
              <a:buChar char="•"/>
            </a:pPr>
            <a:r>
              <a:rPr lang="en-US" sz="1100" dirty="0">
                <a:solidFill>
                  <a:schemeClr val="dk1"/>
                </a:solidFill>
                <a:latin typeface="Golos Text Medium"/>
                <a:cs typeface="Golos Text Medium"/>
              </a:rPr>
              <a:t>DeepViT uses more transformer encoder layers than the original </a:t>
            </a:r>
            <a:r>
              <a:rPr lang="en-US" sz="1100" dirty="0" err="1">
                <a:solidFill>
                  <a:schemeClr val="dk1"/>
                </a:solidFill>
                <a:latin typeface="Golos Text Medium"/>
                <a:cs typeface="Golos Text Medium"/>
              </a:rPr>
              <a:t>ViT</a:t>
            </a:r>
            <a:r>
              <a:rPr lang="en-US" sz="1100" dirty="0">
                <a:solidFill>
                  <a:schemeClr val="dk1"/>
                </a:solidFill>
                <a:latin typeface="Golos Text Medium"/>
                <a:cs typeface="Golos Text Medium"/>
              </a:rPr>
              <a:t>;</a:t>
            </a:r>
          </a:p>
          <a:p>
            <a:pPr marL="171450" indent="-171450" algn="just">
              <a:buFont typeface="Arial" panose="020B0604020202020204" pitchFamily="34" charset="0"/>
              <a:buChar char="•"/>
            </a:pPr>
            <a:r>
              <a:rPr lang="en-US" sz="1100" dirty="0">
                <a:solidFill>
                  <a:schemeClr val="dk1"/>
                </a:solidFill>
                <a:latin typeface="Golos Text Medium"/>
                <a:cs typeface="Golos Text Medium"/>
              </a:rPr>
              <a:t>It uses a re-attention mechanism;</a:t>
            </a:r>
          </a:p>
          <a:p>
            <a:pPr marL="171450" indent="-171450" algn="just">
              <a:buFont typeface="Arial" panose="020B0604020202020204" pitchFamily="34" charset="0"/>
              <a:buChar char="•"/>
            </a:pPr>
            <a:r>
              <a:rPr lang="en-US" sz="1100" dirty="0">
                <a:solidFill>
                  <a:schemeClr val="dk1"/>
                </a:solidFill>
                <a:latin typeface="Golos Text Medium"/>
                <a:cs typeface="Golos Text Medium"/>
              </a:rPr>
              <a:t>DeepViT combines hierarchical feature learning with robust regularization strategies (drop-path or stochastic depth).</a:t>
            </a:r>
          </a:p>
        </p:txBody>
      </p:sp>
    </p:spTree>
    <p:extLst>
      <p:ext uri="{BB962C8B-B14F-4D97-AF65-F5344CB8AC3E}">
        <p14:creationId xmlns:p14="http://schemas.microsoft.com/office/powerpoint/2010/main" val="33117862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 name="Rectangle 1">
            <a:extLst>
              <a:ext uri="{FF2B5EF4-FFF2-40B4-BE49-F238E27FC236}">
                <a16:creationId xmlns:a16="http://schemas.microsoft.com/office/drawing/2014/main" id="{D7F9FAF7-1808-40BE-AA3B-9BCEEEEF278B}"/>
              </a:ext>
            </a:extLst>
          </p:cNvPr>
          <p:cNvSpPr/>
          <p:nvPr/>
        </p:nvSpPr>
        <p:spPr>
          <a:xfrm>
            <a:off x="374074" y="346485"/>
            <a:ext cx="8395852" cy="523220"/>
          </a:xfrm>
          <a:prstGeom prst="rect">
            <a:avLst/>
          </a:prstGeom>
        </p:spPr>
        <p:txBody>
          <a:bodyPr wrap="square">
            <a:spAutoFit/>
          </a:bodyPr>
          <a:lstStyle/>
          <a:p>
            <a:r>
              <a:rPr lang="en-GB" b="1" dirty="0">
                <a:solidFill>
                  <a:schemeClr val="dk1"/>
                </a:solidFill>
                <a:latin typeface="Golos Text Medium"/>
                <a:cs typeface="Golos Text Medium"/>
                <a:sym typeface="Golos Text Medium"/>
              </a:rPr>
              <a:t>Use case of using Deep Learning Computer Vision algorithms for retinal diseases diagnosis based on Optical Coherence Tomography imaging</a:t>
            </a:r>
            <a:endParaRPr lang="en-US" b="1" dirty="0">
              <a:solidFill>
                <a:schemeClr val="dk1"/>
              </a:solidFill>
              <a:latin typeface="Golos Text Medium"/>
              <a:cs typeface="Golos Text Medium"/>
              <a:sym typeface="Golos Text Medium"/>
            </a:endParaRPr>
          </a:p>
        </p:txBody>
      </p:sp>
      <p:sp>
        <p:nvSpPr>
          <p:cNvPr id="8" name="Text Placeholder 1">
            <a:extLst>
              <a:ext uri="{FF2B5EF4-FFF2-40B4-BE49-F238E27FC236}">
                <a16:creationId xmlns:a16="http://schemas.microsoft.com/office/drawing/2014/main" id="{64544E1F-4C6C-F2F4-748C-A5A8D3E0C5C9}"/>
              </a:ext>
            </a:extLst>
          </p:cNvPr>
          <p:cNvSpPr>
            <a:spLocks noGrp="1"/>
          </p:cNvSpPr>
          <p:nvPr>
            <p:ph type="title"/>
          </p:nvPr>
        </p:nvSpPr>
        <p:spPr>
          <a:xfrm>
            <a:off x="590203" y="869705"/>
            <a:ext cx="8179723" cy="4142870"/>
          </a:xfrm>
        </p:spPr>
        <p:txBody>
          <a:bodyPr/>
          <a:lstStyle/>
          <a:p>
            <a:pPr algn="just">
              <a:spcBef>
                <a:spcPts val="600"/>
              </a:spcBef>
              <a:spcAft>
                <a:spcPts val="600"/>
              </a:spcAft>
            </a:pPr>
            <a:r>
              <a:rPr lang="en-US" sz="1000" b="1" dirty="0"/>
              <a:t>What is the problem? </a:t>
            </a:r>
            <a:r>
              <a:rPr lang="en-US" sz="1000" b="0" dirty="0"/>
              <a:t>The detection of retinal diseases based on </a:t>
            </a:r>
            <a:r>
              <a:rPr lang="en-US" sz="1000" dirty="0"/>
              <a:t>OCT</a:t>
            </a:r>
            <a:r>
              <a:rPr lang="en-US" sz="1000" b="0" dirty="0"/>
              <a:t> images has been an area of focus due to the prevalence and severity of retinal diseases (Age-related Macular Degeneration, Diabetic Retinopathy, Glaucoma etc.) =&gt; leading causes of vision impairment and blindness worldwide;</a:t>
            </a:r>
          </a:p>
          <a:p>
            <a:pPr algn="just">
              <a:spcBef>
                <a:spcPts val="600"/>
              </a:spcBef>
              <a:spcAft>
                <a:spcPts val="600"/>
              </a:spcAft>
            </a:pPr>
            <a:r>
              <a:rPr lang="en-US" sz="1000" b="1" dirty="0"/>
              <a:t>What do we need? </a:t>
            </a:r>
            <a:r>
              <a:rPr lang="en-US" sz="1000" b="0" dirty="0"/>
              <a:t>An early detection for effective treatment and prevention of further damage of sight;</a:t>
            </a:r>
          </a:p>
          <a:p>
            <a:pPr algn="just">
              <a:spcBef>
                <a:spcPts val="600"/>
              </a:spcBef>
              <a:spcAft>
                <a:spcPts val="600"/>
              </a:spcAft>
            </a:pPr>
            <a:r>
              <a:rPr lang="en-US" sz="1000" b="1" dirty="0"/>
              <a:t>What is currently being used? </a:t>
            </a:r>
            <a:r>
              <a:rPr lang="en-US" sz="1000" b="0" dirty="0"/>
              <a:t>Traditional approaches: manually interpret OCT images by experienced clinicians =&gt; time-consuming, subjective and prone to errors;</a:t>
            </a:r>
          </a:p>
          <a:p>
            <a:pPr algn="just">
              <a:spcBef>
                <a:spcPts val="600"/>
              </a:spcBef>
              <a:spcAft>
                <a:spcPts val="600"/>
              </a:spcAft>
            </a:pPr>
            <a:r>
              <a:rPr lang="en-US" sz="1000" b="1" dirty="0"/>
              <a:t>What can we do?</a:t>
            </a:r>
            <a:r>
              <a:rPr lang="en-US" sz="1000" dirty="0"/>
              <a:t> </a:t>
            </a:r>
            <a:r>
              <a:rPr lang="en-US" sz="1000" b="0" dirty="0"/>
              <a:t>Automatically detect these diseases;</a:t>
            </a:r>
            <a:endParaRPr lang="en-US" sz="1000" b="0" dirty="0">
              <a:solidFill>
                <a:schemeClr val="tx1"/>
              </a:solidFill>
              <a:latin typeface="Times New Roman" panose="02020603050405020304" pitchFamily="18" charset="0"/>
            </a:endParaRPr>
          </a:p>
          <a:p>
            <a:pPr algn="just">
              <a:spcBef>
                <a:spcPts val="600"/>
              </a:spcBef>
              <a:spcAft>
                <a:spcPts val="600"/>
              </a:spcAft>
            </a:pPr>
            <a:r>
              <a:rPr lang="en-US" sz="1000" b="1" dirty="0"/>
              <a:t>How can we do this? </a:t>
            </a:r>
            <a:r>
              <a:rPr lang="en-US" sz="1000" b="0" dirty="0"/>
              <a:t>With AI-based models and techniques: to learn complex patterns and features; </a:t>
            </a:r>
          </a:p>
          <a:p>
            <a:pPr algn="just">
              <a:spcBef>
                <a:spcPts val="600"/>
              </a:spcBef>
              <a:spcAft>
                <a:spcPts val="600"/>
              </a:spcAft>
            </a:pPr>
            <a:r>
              <a:rPr lang="en-US" sz="1000" b="1" dirty="0"/>
              <a:t>What are the advantages &amp; disadvantages? </a:t>
            </a:r>
          </a:p>
          <a:p>
            <a:pPr algn="ctr">
              <a:spcBef>
                <a:spcPts val="600"/>
              </a:spcBef>
              <a:spcAft>
                <a:spcPts val="600"/>
              </a:spcAft>
            </a:pPr>
            <a:r>
              <a:rPr lang="en-US" sz="1000" b="0" i="1" dirty="0"/>
              <a:t>ability to detect subtle changes in OCT images, timely treatment and prevention of further damage</a:t>
            </a:r>
            <a:r>
              <a:rPr lang="en-US" sz="1000" dirty="0"/>
              <a:t> </a:t>
            </a:r>
          </a:p>
          <a:p>
            <a:pPr algn="ctr">
              <a:spcBef>
                <a:spcPts val="600"/>
              </a:spcBef>
              <a:spcAft>
                <a:spcPts val="600"/>
              </a:spcAft>
            </a:pPr>
            <a:r>
              <a:rPr lang="en-US" sz="1000" dirty="0"/>
              <a:t>vs.</a:t>
            </a:r>
          </a:p>
          <a:p>
            <a:pPr algn="ctr">
              <a:spcBef>
                <a:spcPts val="600"/>
              </a:spcBef>
              <a:spcAft>
                <a:spcPts val="600"/>
              </a:spcAft>
            </a:pPr>
            <a:r>
              <a:rPr lang="en-US" sz="1000" b="0" i="1" dirty="0"/>
              <a:t>the lack of diverse and representative datasets, the interpretability of deep learning models</a:t>
            </a:r>
          </a:p>
          <a:p>
            <a:pPr algn="just">
              <a:spcBef>
                <a:spcPts val="600"/>
              </a:spcBef>
              <a:spcAft>
                <a:spcPts val="600"/>
              </a:spcAft>
            </a:pPr>
            <a:r>
              <a:rPr lang="en-US" sz="1000" b="1" dirty="0"/>
              <a:t>What is the purpose of this application? </a:t>
            </a:r>
            <a:r>
              <a:rPr lang="en-US" sz="1000" b="0" dirty="0"/>
              <a:t>To present a DL models based on CNNs that can be used for the early detection of retinal diseases =&gt; great potential for an accurate and efficient diagnosis.</a:t>
            </a:r>
          </a:p>
        </p:txBody>
      </p:sp>
    </p:spTree>
    <p:extLst>
      <p:ext uri="{BB962C8B-B14F-4D97-AF65-F5344CB8AC3E}">
        <p14:creationId xmlns:p14="http://schemas.microsoft.com/office/powerpoint/2010/main" val="3651535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1000"/>
                                        <p:tgtEl>
                                          <p:spTgt spid="8">
                                            <p:txEl>
                                              <p:pRg st="3" end="3"/>
                                            </p:txEl>
                                          </p:spTgt>
                                        </p:tgtEl>
                                      </p:cBhvr>
                                    </p:animEffect>
                                    <p:anim calcmode="lin" valueType="num">
                                      <p:cBhvr>
                                        <p:cTn id="29"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Effect transition="in" filter="fade">
                                      <p:cBhvr>
                                        <p:cTn id="35" dur="1000"/>
                                        <p:tgtEl>
                                          <p:spTgt spid="8">
                                            <p:txEl>
                                              <p:pRg st="4" end="4"/>
                                            </p:txEl>
                                          </p:spTgt>
                                        </p:tgtEl>
                                      </p:cBhvr>
                                    </p:animEffect>
                                    <p:anim calcmode="lin" valueType="num">
                                      <p:cBhvr>
                                        <p:cTn id="36"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5" end="5"/>
                                            </p:txEl>
                                          </p:spTgt>
                                        </p:tgtEl>
                                        <p:attrNameLst>
                                          <p:attrName>style.visibility</p:attrName>
                                        </p:attrNameLst>
                                      </p:cBhvr>
                                      <p:to>
                                        <p:strVal val="visible"/>
                                      </p:to>
                                    </p:set>
                                    <p:animEffect transition="in" filter="fade">
                                      <p:cBhvr>
                                        <p:cTn id="42" dur="1000"/>
                                        <p:tgtEl>
                                          <p:spTgt spid="8">
                                            <p:txEl>
                                              <p:pRg st="5" end="5"/>
                                            </p:txEl>
                                          </p:spTgt>
                                        </p:tgtEl>
                                      </p:cBhvr>
                                    </p:animEffect>
                                    <p:anim calcmode="lin" valueType="num">
                                      <p:cBhvr>
                                        <p:cTn id="4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8">
                                            <p:txEl>
                                              <p:pRg st="6" end="6"/>
                                            </p:txEl>
                                          </p:spTgt>
                                        </p:tgtEl>
                                        <p:attrNameLst>
                                          <p:attrName>style.visibility</p:attrName>
                                        </p:attrNameLst>
                                      </p:cBhvr>
                                      <p:to>
                                        <p:strVal val="visible"/>
                                      </p:to>
                                    </p:set>
                                    <p:animEffect transition="in" filter="fade">
                                      <p:cBhvr>
                                        <p:cTn id="49" dur="1000"/>
                                        <p:tgtEl>
                                          <p:spTgt spid="8">
                                            <p:txEl>
                                              <p:pRg st="6" end="6"/>
                                            </p:txEl>
                                          </p:spTgt>
                                        </p:tgtEl>
                                      </p:cBhvr>
                                    </p:animEffect>
                                    <p:anim calcmode="lin" valueType="num">
                                      <p:cBhvr>
                                        <p:cTn id="50"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8">
                                            <p:txEl>
                                              <p:pRg st="7" end="7"/>
                                            </p:txEl>
                                          </p:spTgt>
                                        </p:tgtEl>
                                        <p:attrNameLst>
                                          <p:attrName>style.visibility</p:attrName>
                                        </p:attrNameLst>
                                      </p:cBhvr>
                                      <p:to>
                                        <p:strVal val="visible"/>
                                      </p:to>
                                    </p:set>
                                    <p:animEffect transition="in" filter="fade">
                                      <p:cBhvr>
                                        <p:cTn id="56" dur="1000"/>
                                        <p:tgtEl>
                                          <p:spTgt spid="8">
                                            <p:txEl>
                                              <p:pRg st="7" end="7"/>
                                            </p:txEl>
                                          </p:spTgt>
                                        </p:tgtEl>
                                      </p:cBhvr>
                                    </p:animEffect>
                                    <p:anim calcmode="lin" valueType="num">
                                      <p:cBhvr>
                                        <p:cTn id="57"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8">
                                            <p:txEl>
                                              <p:pRg st="7" end="7"/>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8">
                                            <p:txEl>
                                              <p:pRg st="8" end="8"/>
                                            </p:txEl>
                                          </p:spTgt>
                                        </p:tgtEl>
                                        <p:attrNameLst>
                                          <p:attrName>style.visibility</p:attrName>
                                        </p:attrNameLst>
                                      </p:cBhvr>
                                      <p:to>
                                        <p:strVal val="visible"/>
                                      </p:to>
                                    </p:set>
                                    <p:animEffect transition="in" filter="fade">
                                      <p:cBhvr>
                                        <p:cTn id="61" dur="1000"/>
                                        <p:tgtEl>
                                          <p:spTgt spid="8">
                                            <p:txEl>
                                              <p:pRg st="8" end="8"/>
                                            </p:txEl>
                                          </p:spTgt>
                                        </p:tgtEl>
                                      </p:cBhvr>
                                    </p:animEffect>
                                    <p:anim calcmode="lin" valueType="num">
                                      <p:cBhvr>
                                        <p:cTn id="62"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63" dur="1000" fill="hold"/>
                                        <p:tgtEl>
                                          <p:spTgt spid="8">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8">
                                            <p:txEl>
                                              <p:pRg st="9" end="9"/>
                                            </p:txEl>
                                          </p:spTgt>
                                        </p:tgtEl>
                                        <p:attrNameLst>
                                          <p:attrName>style.visibility</p:attrName>
                                        </p:attrNameLst>
                                      </p:cBhvr>
                                      <p:to>
                                        <p:strVal val="visible"/>
                                      </p:to>
                                    </p:set>
                                    <p:animEffect transition="in" filter="fade">
                                      <p:cBhvr>
                                        <p:cTn id="68" dur="1000"/>
                                        <p:tgtEl>
                                          <p:spTgt spid="8">
                                            <p:txEl>
                                              <p:pRg st="9" end="9"/>
                                            </p:txEl>
                                          </p:spTgt>
                                        </p:tgtEl>
                                      </p:cBhvr>
                                    </p:animEffect>
                                    <p:anim calcmode="lin" valueType="num">
                                      <p:cBhvr>
                                        <p:cTn id="69" dur="1000" fill="hold"/>
                                        <p:tgtEl>
                                          <p:spTgt spid="8">
                                            <p:txEl>
                                              <p:pRg st="9" end="9"/>
                                            </p:txEl>
                                          </p:spTgt>
                                        </p:tgtEl>
                                        <p:attrNameLst>
                                          <p:attrName>ppt_x</p:attrName>
                                        </p:attrNameLst>
                                      </p:cBhvr>
                                      <p:tavLst>
                                        <p:tav tm="0">
                                          <p:val>
                                            <p:strVal val="#ppt_x"/>
                                          </p:val>
                                        </p:tav>
                                        <p:tav tm="100000">
                                          <p:val>
                                            <p:strVal val="#ppt_x"/>
                                          </p:val>
                                        </p:tav>
                                      </p:tavLst>
                                    </p:anim>
                                    <p:anim calcmode="lin" valueType="num">
                                      <p:cBhvr>
                                        <p:cTn id="70" dur="1000" fill="hold"/>
                                        <p:tgtEl>
                                          <p:spTgt spid="8">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25"/>
          <p:cNvSpPr txBox="1">
            <a:spLocks noGrp="1"/>
          </p:cNvSpPr>
          <p:nvPr>
            <p:ph type="title"/>
          </p:nvPr>
        </p:nvSpPr>
        <p:spPr>
          <a:xfrm>
            <a:off x="806153" y="374648"/>
            <a:ext cx="6342791" cy="3932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400" b="1" dirty="0">
                <a:sym typeface="Arial"/>
              </a:rPr>
              <a:t>Imaging the Retina: Optical Coherence Tomography (OCT)</a:t>
            </a:r>
            <a:endParaRPr sz="1400" b="1" dirty="0">
              <a:sym typeface="Arial"/>
            </a:endParaRPr>
          </a:p>
        </p:txBody>
      </p:sp>
      <p:sp>
        <p:nvSpPr>
          <p:cNvPr id="282" name="Google Shape;282;p25"/>
          <p:cNvSpPr txBox="1">
            <a:spLocks noGrp="1"/>
          </p:cNvSpPr>
          <p:nvPr>
            <p:ph type="body" idx="1"/>
          </p:nvPr>
        </p:nvSpPr>
        <p:spPr>
          <a:xfrm>
            <a:off x="523508" y="1329040"/>
            <a:ext cx="4331512" cy="33660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US" sz="1050" b="1" dirty="0">
                <a:latin typeface="Golos Text Medium"/>
                <a:cs typeface="Golos Text Medium"/>
                <a:sym typeface="Golos Text Medium"/>
              </a:rPr>
              <a:t>Retina: </a:t>
            </a:r>
            <a:r>
              <a:rPr lang="en-US" sz="1050" dirty="0">
                <a:latin typeface="Golos Text Medium"/>
                <a:cs typeface="Golos Text Medium"/>
                <a:sym typeface="Golos Text Medium"/>
              </a:rPr>
              <a:t>0.5 mm thickness structure which converts the light that enters the eye into an electrical impulse that is sent to the brain via the optic nerve;</a:t>
            </a:r>
          </a:p>
          <a:p>
            <a:pPr marL="0" lvl="0" indent="0" algn="just" rtl="0">
              <a:spcBef>
                <a:spcPts val="0"/>
              </a:spcBef>
              <a:spcAft>
                <a:spcPts val="0"/>
              </a:spcAft>
              <a:buNone/>
            </a:pPr>
            <a:endParaRPr lang="en-US" sz="1050" dirty="0">
              <a:latin typeface="Golos Text Medium"/>
              <a:cs typeface="Golos Text Medium"/>
              <a:sym typeface="Golos Text Medium"/>
            </a:endParaRPr>
          </a:p>
          <a:p>
            <a:pPr marL="0" lvl="0" indent="0" algn="just" rtl="0">
              <a:spcBef>
                <a:spcPts val="0"/>
              </a:spcBef>
              <a:spcAft>
                <a:spcPts val="0"/>
              </a:spcAft>
              <a:buNone/>
            </a:pPr>
            <a:r>
              <a:rPr lang="en-US" sz="1050" b="1" dirty="0">
                <a:latin typeface="Golos Text Medium"/>
                <a:cs typeface="Golos Text Medium"/>
                <a:sym typeface="Golos Text Medium"/>
              </a:rPr>
              <a:t>OCT:</a:t>
            </a:r>
          </a:p>
          <a:p>
            <a:pPr marL="171450" indent="-171450" algn="just"/>
            <a:r>
              <a:rPr lang="en-US" sz="1050" dirty="0">
                <a:latin typeface="Golos Text Medium"/>
                <a:cs typeface="Golos Text Medium"/>
                <a:sym typeface="Golos Text Medium"/>
              </a:rPr>
              <a:t>a cross-sectional view of the retina that provides its distinctive layers;</a:t>
            </a:r>
          </a:p>
          <a:p>
            <a:pPr marL="171450" indent="-171450" algn="just"/>
            <a:r>
              <a:rPr lang="en-US" sz="1050" dirty="0">
                <a:latin typeface="Golos Text Medium"/>
                <a:cs typeface="Golos Text Medium"/>
                <a:sym typeface="Golos Text Medium"/>
              </a:rPr>
              <a:t>a non-invasive, high-resolution imaging technique that enables the visualization of the anterior eye together with the morphologic features of the retina;</a:t>
            </a:r>
          </a:p>
          <a:p>
            <a:pPr marL="0" lvl="0" indent="0" algn="just" rtl="0">
              <a:spcBef>
                <a:spcPts val="0"/>
              </a:spcBef>
              <a:spcAft>
                <a:spcPts val="0"/>
              </a:spcAft>
              <a:buNone/>
            </a:pPr>
            <a:endParaRPr lang="en-US" sz="1050" dirty="0">
              <a:latin typeface="Golos Text Medium"/>
              <a:cs typeface="Golos Text Medium"/>
              <a:sym typeface="Golos Text Medium"/>
            </a:endParaRPr>
          </a:p>
          <a:p>
            <a:pPr marL="0" lvl="0" indent="0" algn="just" rtl="0">
              <a:spcBef>
                <a:spcPts val="0"/>
              </a:spcBef>
              <a:spcAft>
                <a:spcPts val="0"/>
              </a:spcAft>
              <a:buNone/>
            </a:pPr>
            <a:r>
              <a:rPr lang="en-US" sz="1050" dirty="0">
                <a:latin typeface="Golos Text Medium"/>
                <a:cs typeface="Golos Text Medium"/>
                <a:sym typeface="Golos Text Medium"/>
              </a:rPr>
              <a:t>The measurements: critical in retinal diseases diagnosis - choroidal neovascularization (CNV), diabetic macular edema (DME) or the appearance of yellow deposits (DRUSEN);</a:t>
            </a:r>
          </a:p>
          <a:p>
            <a:pPr marL="0" lvl="0" indent="0" algn="just" rtl="0">
              <a:spcBef>
                <a:spcPts val="0"/>
              </a:spcBef>
              <a:spcAft>
                <a:spcPts val="0"/>
              </a:spcAft>
              <a:buNone/>
            </a:pPr>
            <a:endParaRPr lang="en-US" sz="1050" dirty="0">
              <a:latin typeface="Golos Text Medium"/>
              <a:cs typeface="Golos Text Medium"/>
              <a:sym typeface="Golos Text Medium"/>
            </a:endParaRPr>
          </a:p>
          <a:p>
            <a:pPr marL="0" lvl="0" indent="0" algn="just" rtl="0">
              <a:spcBef>
                <a:spcPts val="0"/>
              </a:spcBef>
              <a:spcAft>
                <a:spcPts val="0"/>
              </a:spcAft>
              <a:buNone/>
            </a:pPr>
            <a:r>
              <a:rPr lang="en-US" sz="1050" dirty="0">
                <a:latin typeface="Golos Text Medium"/>
                <a:cs typeface="Golos Text Medium"/>
                <a:sym typeface="Golos Text Medium"/>
              </a:rPr>
              <a:t>Manually assessing the presence of retinal diseases can be subjectively interpreted.</a:t>
            </a:r>
            <a:endParaRPr lang="en" sz="1050" dirty="0">
              <a:latin typeface="Golos Text Medium"/>
              <a:cs typeface="Golos Text Medium"/>
              <a:sym typeface="Golos Text Medium"/>
            </a:endParaRPr>
          </a:p>
          <a:p>
            <a:pPr marL="0" lvl="0" indent="0" algn="just">
              <a:buNone/>
            </a:pPr>
            <a:endParaRPr lang="en-US" sz="1050" dirty="0">
              <a:latin typeface="Golos Text Medium"/>
              <a:cs typeface="Golos Text Medium"/>
              <a:sym typeface="Golos Text Medium"/>
            </a:endParaRPr>
          </a:p>
          <a:p>
            <a:pPr marL="0" lvl="0" indent="0" algn="just">
              <a:buNone/>
            </a:pPr>
            <a:endParaRPr lang="en" sz="1050" dirty="0">
              <a:latin typeface="Golos Text Medium"/>
              <a:cs typeface="Golos Text Medium"/>
              <a:sym typeface="Golos Text Medium"/>
            </a:endParaRPr>
          </a:p>
          <a:p>
            <a:pPr marL="0" lvl="0" indent="0" algn="just" rtl="0">
              <a:spcBef>
                <a:spcPts val="0"/>
              </a:spcBef>
              <a:spcAft>
                <a:spcPts val="0"/>
              </a:spcAft>
              <a:buNone/>
            </a:pPr>
            <a:endParaRPr lang="en" sz="1050" dirty="0">
              <a:latin typeface="Golos Text Medium"/>
              <a:cs typeface="Golos Text Medium"/>
              <a:sym typeface="Golos Text Medium"/>
            </a:endParaRPr>
          </a:p>
          <a:p>
            <a:pPr marL="0" lvl="0" indent="0" algn="just" rtl="0">
              <a:spcBef>
                <a:spcPts val="0"/>
              </a:spcBef>
              <a:spcAft>
                <a:spcPts val="0"/>
              </a:spcAft>
              <a:buNone/>
            </a:pPr>
            <a:endParaRPr sz="1050" dirty="0">
              <a:latin typeface="Golos Text Medium"/>
              <a:cs typeface="Golos Text Medium"/>
              <a:sym typeface="Golos Text Medium"/>
            </a:endParaRPr>
          </a:p>
          <a:p>
            <a:pPr marL="0" lvl="0" indent="0" algn="l" rtl="0">
              <a:spcBef>
                <a:spcPts val="0"/>
              </a:spcBef>
              <a:spcAft>
                <a:spcPts val="0"/>
              </a:spcAft>
              <a:buNone/>
            </a:pPr>
            <a:endParaRPr dirty="0"/>
          </a:p>
        </p:txBody>
      </p:sp>
      <p:pic>
        <p:nvPicPr>
          <p:cNvPr id="187" name="Picture 186">
            <a:extLst>
              <a:ext uri="{FF2B5EF4-FFF2-40B4-BE49-F238E27FC236}">
                <a16:creationId xmlns:a16="http://schemas.microsoft.com/office/drawing/2014/main" id="{7C60A1F9-BA47-AF3D-93AD-7EA28D2035C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187141" y="1734842"/>
            <a:ext cx="3616037" cy="202830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8252BB30-B5A5-FCCC-CB9E-BC40E9E9CFDA}"/>
              </a:ext>
            </a:extLst>
          </p:cNvPr>
          <p:cNvSpPr/>
          <p:nvPr/>
        </p:nvSpPr>
        <p:spPr>
          <a:xfrm>
            <a:off x="4896740" y="3453313"/>
            <a:ext cx="4007978" cy="90024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
            <a:extLst>
              <a:ext uri="{FF2B5EF4-FFF2-40B4-BE49-F238E27FC236}">
                <a16:creationId xmlns:a16="http://schemas.microsoft.com/office/drawing/2014/main" id="{4A365D82-E329-23F4-1993-19F71FD6F49C}"/>
              </a:ext>
            </a:extLst>
          </p:cNvPr>
          <p:cNvSpPr txBox="1">
            <a:spLocks/>
          </p:cNvSpPr>
          <p:nvPr/>
        </p:nvSpPr>
        <p:spPr>
          <a:xfrm>
            <a:off x="545777" y="965616"/>
            <a:ext cx="3898669" cy="67333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spcBef>
                <a:spcPts val="600"/>
              </a:spcBef>
              <a:spcAft>
                <a:spcPts val="600"/>
              </a:spcAft>
            </a:pPr>
            <a:r>
              <a:rPr lang="en-GB" dirty="0"/>
              <a:t> </a:t>
            </a:r>
          </a:p>
          <a:p>
            <a:pPr algn="just">
              <a:spcBef>
                <a:spcPts val="600"/>
              </a:spcBef>
              <a:spcAft>
                <a:spcPts val="600"/>
              </a:spcAft>
            </a:pPr>
            <a:r>
              <a:rPr lang="en-GB" sz="1200" dirty="0">
                <a:solidFill>
                  <a:schemeClr val="dk1"/>
                </a:solidFill>
                <a:latin typeface="Golos Text"/>
                <a:cs typeface="Golos Text"/>
                <a:sym typeface="Golos Text"/>
              </a:rPr>
              <a:t>Dataset: </a:t>
            </a:r>
            <a:r>
              <a:rPr lang="en-US" sz="1200" dirty="0">
                <a:solidFill>
                  <a:schemeClr val="dk1"/>
                </a:solidFill>
                <a:latin typeface="Golos Text"/>
                <a:cs typeface="Golos Text"/>
                <a:sym typeface="Golos Text"/>
              </a:rPr>
              <a:t>84,484 OCT images, from 4,686 patients;</a:t>
            </a:r>
          </a:p>
          <a:p>
            <a:pPr algn="just">
              <a:spcBef>
                <a:spcPts val="600"/>
              </a:spcBef>
              <a:spcAft>
                <a:spcPts val="600"/>
              </a:spcAft>
            </a:pPr>
            <a:endParaRPr lang="ro-RO" sz="1200" dirty="0">
              <a:solidFill>
                <a:schemeClr val="dk1"/>
              </a:solidFill>
              <a:latin typeface="Golos Text"/>
              <a:cs typeface="Golos Text"/>
              <a:sym typeface="Golos Text"/>
            </a:endParaRPr>
          </a:p>
          <a:p>
            <a:pPr algn="just">
              <a:spcBef>
                <a:spcPts val="600"/>
              </a:spcBef>
              <a:spcAft>
                <a:spcPts val="1800"/>
              </a:spcAft>
            </a:pPr>
            <a:endParaRPr lang="en-US" sz="2000" dirty="0">
              <a:solidFill>
                <a:schemeClr val="tx1"/>
              </a:solidFill>
              <a:latin typeface="Times New Roman" panose="02020603050405020304" pitchFamily="18" charset="0"/>
              <a:ea typeface="Times New Roman" panose="02020603050405020304" pitchFamily="18" charset="0"/>
            </a:endParaRPr>
          </a:p>
          <a:p>
            <a:pPr algn="just">
              <a:spcBef>
                <a:spcPts val="600"/>
              </a:spcBef>
              <a:spcAft>
                <a:spcPts val="1800"/>
              </a:spcAft>
            </a:pPr>
            <a:endParaRPr lang="ro-RO" sz="2000" dirty="0">
              <a:solidFill>
                <a:schemeClr val="tx1"/>
              </a:solidFill>
              <a:latin typeface="Times New Roman" panose="02020603050405020304" pitchFamily="18" charset="0"/>
              <a:ea typeface="Times New Roman" panose="02020603050405020304" pitchFamily="18" charset="0"/>
            </a:endParaRPr>
          </a:p>
        </p:txBody>
      </p:sp>
      <p:graphicFrame>
        <p:nvGraphicFramePr>
          <p:cNvPr id="12" name="Table 11">
            <a:extLst>
              <a:ext uri="{FF2B5EF4-FFF2-40B4-BE49-F238E27FC236}">
                <a16:creationId xmlns:a16="http://schemas.microsoft.com/office/drawing/2014/main" id="{426A5BF0-043F-A77C-FC99-713BAABF00C5}"/>
              </a:ext>
            </a:extLst>
          </p:cNvPr>
          <p:cNvGraphicFramePr>
            <a:graphicFrameLocks noGrp="1"/>
          </p:cNvGraphicFramePr>
          <p:nvPr>
            <p:extLst>
              <p:ext uri="{D42A27DB-BD31-4B8C-83A1-F6EECF244321}">
                <p14:modId xmlns:p14="http://schemas.microsoft.com/office/powerpoint/2010/main" val="3558286382"/>
              </p:ext>
            </p:extLst>
          </p:nvPr>
        </p:nvGraphicFramePr>
        <p:xfrm>
          <a:off x="5050182" y="1295783"/>
          <a:ext cx="3694915" cy="1378896"/>
        </p:xfrm>
        <a:graphic>
          <a:graphicData uri="http://schemas.openxmlformats.org/drawingml/2006/table">
            <a:tbl>
              <a:tblPr>
                <a:tableStyleId>{5C22544A-7EE6-4342-B048-85BDC9FD1C3A}</a:tableStyleId>
              </a:tblPr>
              <a:tblGrid>
                <a:gridCol w="680941">
                  <a:extLst>
                    <a:ext uri="{9D8B030D-6E8A-4147-A177-3AD203B41FA5}">
                      <a16:colId xmlns:a16="http://schemas.microsoft.com/office/drawing/2014/main" val="522632496"/>
                    </a:ext>
                  </a:extLst>
                </a:gridCol>
                <a:gridCol w="680941">
                  <a:extLst>
                    <a:ext uri="{9D8B030D-6E8A-4147-A177-3AD203B41FA5}">
                      <a16:colId xmlns:a16="http://schemas.microsoft.com/office/drawing/2014/main" val="3505107580"/>
                    </a:ext>
                  </a:extLst>
                </a:gridCol>
                <a:gridCol w="739743">
                  <a:extLst>
                    <a:ext uri="{9D8B030D-6E8A-4147-A177-3AD203B41FA5}">
                      <a16:colId xmlns:a16="http://schemas.microsoft.com/office/drawing/2014/main" val="348452122"/>
                    </a:ext>
                  </a:extLst>
                </a:gridCol>
                <a:gridCol w="796645">
                  <a:extLst>
                    <a:ext uri="{9D8B030D-6E8A-4147-A177-3AD203B41FA5}">
                      <a16:colId xmlns:a16="http://schemas.microsoft.com/office/drawing/2014/main" val="13688461"/>
                    </a:ext>
                  </a:extLst>
                </a:gridCol>
                <a:gridCol w="796645">
                  <a:extLst>
                    <a:ext uri="{9D8B030D-6E8A-4147-A177-3AD203B41FA5}">
                      <a16:colId xmlns:a16="http://schemas.microsoft.com/office/drawing/2014/main" val="2050116288"/>
                    </a:ext>
                  </a:extLst>
                </a:gridCol>
              </a:tblGrid>
              <a:tr h="245405">
                <a:tc rowSpan="2">
                  <a:txBody>
                    <a:bodyPr/>
                    <a:lstStyle/>
                    <a:p>
                      <a:pPr marL="0" marR="0" algn="ctr">
                        <a:spcBef>
                          <a:spcPts val="0"/>
                        </a:spcBef>
                        <a:spcAft>
                          <a:spcPts val="0"/>
                        </a:spcAft>
                      </a:pPr>
                      <a:r>
                        <a:rPr lang="en-US" sz="1000" dirty="0">
                          <a:effectLst/>
                        </a:rPr>
                        <a:t> </a:t>
                      </a:r>
                      <a:endParaRPr lang="en-US" sz="1000" b="1" dirty="0">
                        <a:effectLst/>
                        <a:latin typeface="Times New Roman" panose="02020603050405020304" pitchFamily="18" charset="0"/>
                        <a:ea typeface="SimSun" panose="02010600030101010101" pitchFamily="2" charset="-122"/>
                      </a:endParaRPr>
                    </a:p>
                  </a:txBody>
                  <a:tcPr marL="41342" marR="41342" marT="0" marB="0" anchor="ctr"/>
                </a:tc>
                <a:tc gridSpan="4">
                  <a:txBody>
                    <a:bodyPr/>
                    <a:lstStyle/>
                    <a:p>
                      <a:pPr marL="0" marR="0" algn="ctr">
                        <a:spcBef>
                          <a:spcPts val="0"/>
                        </a:spcBef>
                        <a:spcAft>
                          <a:spcPts val="0"/>
                        </a:spcAft>
                      </a:pPr>
                      <a:r>
                        <a:rPr lang="en-US" sz="1000" dirty="0">
                          <a:effectLst/>
                        </a:rPr>
                        <a:t>Class</a:t>
                      </a:r>
                      <a:endParaRPr lang="en-US" sz="1000" b="1" dirty="0">
                        <a:effectLst/>
                        <a:latin typeface="Times New Roman" panose="02020603050405020304" pitchFamily="18" charset="0"/>
                        <a:ea typeface="SimSun" panose="02010600030101010101" pitchFamily="2" charset="-122"/>
                      </a:endParaRPr>
                    </a:p>
                  </a:txBody>
                  <a:tcPr marL="41342" marR="41342"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64853188"/>
                  </a:ext>
                </a:extLst>
              </a:tr>
              <a:tr h="407094">
                <a:tc vMerge="1">
                  <a:txBody>
                    <a:bodyPr/>
                    <a:lstStyle/>
                    <a:p>
                      <a:endParaRPr lang="en-US"/>
                    </a:p>
                  </a:txBody>
                  <a:tcPr/>
                </a:tc>
                <a:tc>
                  <a:txBody>
                    <a:bodyPr/>
                    <a:lstStyle/>
                    <a:p>
                      <a:pPr marL="0" marR="0" algn="ctr">
                        <a:spcBef>
                          <a:spcPts val="0"/>
                        </a:spcBef>
                        <a:spcAft>
                          <a:spcPts val="0"/>
                        </a:spcAft>
                      </a:pPr>
                      <a:r>
                        <a:rPr lang="en-US" sz="1000" dirty="0">
                          <a:effectLst/>
                        </a:rPr>
                        <a:t>CNV</a:t>
                      </a:r>
                      <a:endParaRPr lang="en-US" sz="1000" b="1" i="1" dirty="0">
                        <a:effectLst/>
                        <a:latin typeface="Times New Roman" panose="02020603050405020304" pitchFamily="18" charset="0"/>
                        <a:ea typeface="SimSun" panose="02010600030101010101" pitchFamily="2" charset="-122"/>
                      </a:endParaRPr>
                    </a:p>
                  </a:txBody>
                  <a:tcPr marL="41342" marR="41342" marT="0" marB="0" anchor="ctr"/>
                </a:tc>
                <a:tc>
                  <a:txBody>
                    <a:bodyPr/>
                    <a:lstStyle/>
                    <a:p>
                      <a:pPr marL="0" marR="0" algn="ctr">
                        <a:spcBef>
                          <a:spcPts val="0"/>
                        </a:spcBef>
                        <a:spcAft>
                          <a:spcPts val="0"/>
                        </a:spcAft>
                      </a:pPr>
                      <a:r>
                        <a:rPr lang="en-US" sz="1000" dirty="0">
                          <a:effectLst/>
                        </a:rPr>
                        <a:t>DME</a:t>
                      </a:r>
                      <a:endParaRPr lang="en-US" sz="1000" b="1" i="1" dirty="0">
                        <a:effectLst/>
                        <a:latin typeface="Times New Roman" panose="02020603050405020304" pitchFamily="18" charset="0"/>
                        <a:ea typeface="SimSun" panose="02010600030101010101" pitchFamily="2" charset="-122"/>
                      </a:endParaRPr>
                    </a:p>
                  </a:txBody>
                  <a:tcPr marL="41342" marR="41342" marT="0" marB="0" anchor="ctr"/>
                </a:tc>
                <a:tc>
                  <a:txBody>
                    <a:bodyPr/>
                    <a:lstStyle/>
                    <a:p>
                      <a:pPr marL="0" marR="0" algn="ctr">
                        <a:spcBef>
                          <a:spcPts val="0"/>
                        </a:spcBef>
                        <a:spcAft>
                          <a:spcPts val="0"/>
                        </a:spcAft>
                      </a:pPr>
                      <a:r>
                        <a:rPr lang="en-US" sz="1000" dirty="0">
                          <a:effectLst/>
                        </a:rPr>
                        <a:t>Drusen</a:t>
                      </a:r>
                      <a:endParaRPr lang="en-US" sz="1000" b="1" i="1" dirty="0">
                        <a:effectLst/>
                        <a:latin typeface="Times New Roman" panose="02020603050405020304" pitchFamily="18" charset="0"/>
                        <a:ea typeface="SimSun" panose="02010600030101010101" pitchFamily="2" charset="-122"/>
                      </a:endParaRPr>
                    </a:p>
                  </a:txBody>
                  <a:tcPr marL="41342" marR="41342" marT="0" marB="0" anchor="ctr"/>
                </a:tc>
                <a:tc>
                  <a:txBody>
                    <a:bodyPr/>
                    <a:lstStyle/>
                    <a:p>
                      <a:pPr marL="0" marR="0" algn="ctr">
                        <a:spcBef>
                          <a:spcPts val="0"/>
                        </a:spcBef>
                        <a:spcAft>
                          <a:spcPts val="0"/>
                        </a:spcAft>
                      </a:pPr>
                      <a:r>
                        <a:rPr lang="en-US" sz="1000" dirty="0">
                          <a:effectLst/>
                        </a:rPr>
                        <a:t>Healthy retina</a:t>
                      </a:r>
                      <a:endParaRPr lang="en-US" sz="1000" b="1" i="1" dirty="0">
                        <a:effectLst/>
                        <a:latin typeface="Times New Roman" panose="02020603050405020304" pitchFamily="18" charset="0"/>
                        <a:ea typeface="SimSun" panose="02010600030101010101" pitchFamily="2" charset="-122"/>
                      </a:endParaRPr>
                    </a:p>
                  </a:txBody>
                  <a:tcPr marL="41342" marR="41342" marT="0" marB="0" anchor="ctr"/>
                </a:tc>
                <a:extLst>
                  <a:ext uri="{0D108BD9-81ED-4DB2-BD59-A6C34878D82A}">
                    <a16:rowId xmlns:a16="http://schemas.microsoft.com/office/drawing/2014/main" val="182940748"/>
                  </a:ext>
                </a:extLst>
              </a:tr>
              <a:tr h="399188">
                <a:tc>
                  <a:txBody>
                    <a:bodyPr/>
                    <a:lstStyle/>
                    <a:p>
                      <a:pPr marL="0" marR="0" algn="just">
                        <a:spcBef>
                          <a:spcPts val="0"/>
                        </a:spcBef>
                        <a:spcAft>
                          <a:spcPts val="0"/>
                        </a:spcAft>
                      </a:pPr>
                      <a:r>
                        <a:rPr lang="en-US" sz="1000">
                          <a:effectLst/>
                        </a:rPr>
                        <a:t>Train</a:t>
                      </a:r>
                      <a:endParaRPr lang="en-US" sz="1000">
                        <a:effectLst/>
                        <a:latin typeface="Times New Roman" panose="02020603050405020304" pitchFamily="18" charset="0"/>
                        <a:ea typeface="SimSun" panose="02010600030101010101" pitchFamily="2" charset="-122"/>
                      </a:endParaRPr>
                    </a:p>
                  </a:txBody>
                  <a:tcPr marL="41342" marR="41342" marT="0" marB="0" anchor="ctr"/>
                </a:tc>
                <a:tc>
                  <a:txBody>
                    <a:bodyPr/>
                    <a:lstStyle/>
                    <a:p>
                      <a:pPr marL="0" marR="0" algn="ctr">
                        <a:spcBef>
                          <a:spcPts val="0"/>
                        </a:spcBef>
                        <a:spcAft>
                          <a:spcPts val="0"/>
                        </a:spcAft>
                      </a:pPr>
                      <a:r>
                        <a:rPr lang="en-US" sz="1000">
                          <a:effectLst/>
                        </a:rPr>
                        <a:t>37,205</a:t>
                      </a:r>
                      <a:endParaRPr lang="en-US" sz="1000">
                        <a:effectLst/>
                        <a:latin typeface="Times New Roman" panose="02020603050405020304" pitchFamily="18" charset="0"/>
                        <a:ea typeface="SimSun" panose="02010600030101010101" pitchFamily="2" charset="-122"/>
                      </a:endParaRPr>
                    </a:p>
                  </a:txBody>
                  <a:tcPr marL="41342" marR="41342" marT="0" marB="0" anchor="ctr"/>
                </a:tc>
                <a:tc>
                  <a:txBody>
                    <a:bodyPr/>
                    <a:lstStyle/>
                    <a:p>
                      <a:pPr marL="0" marR="0" algn="ctr">
                        <a:spcBef>
                          <a:spcPts val="0"/>
                        </a:spcBef>
                        <a:spcAft>
                          <a:spcPts val="0"/>
                        </a:spcAft>
                      </a:pPr>
                      <a:r>
                        <a:rPr lang="en-US" sz="1000">
                          <a:effectLst/>
                        </a:rPr>
                        <a:t>11,348</a:t>
                      </a:r>
                      <a:endParaRPr lang="en-US" sz="1050">
                        <a:effectLst/>
                        <a:latin typeface="Times New Roman" panose="02020603050405020304" pitchFamily="18" charset="0"/>
                        <a:ea typeface="SimSun" panose="02010600030101010101" pitchFamily="2" charset="-122"/>
                      </a:endParaRPr>
                    </a:p>
                  </a:txBody>
                  <a:tcPr marL="41342" marR="41342" marT="0" marB="0" anchor="ctr"/>
                </a:tc>
                <a:tc>
                  <a:txBody>
                    <a:bodyPr/>
                    <a:lstStyle/>
                    <a:p>
                      <a:pPr marL="0" marR="0" algn="ctr">
                        <a:spcBef>
                          <a:spcPts val="0"/>
                        </a:spcBef>
                        <a:spcAft>
                          <a:spcPts val="0"/>
                        </a:spcAft>
                      </a:pPr>
                      <a:r>
                        <a:rPr lang="en-US" sz="1000">
                          <a:effectLst/>
                        </a:rPr>
                        <a:t>8,616</a:t>
                      </a:r>
                      <a:endParaRPr lang="en-US" sz="1050">
                        <a:effectLst/>
                        <a:latin typeface="Times New Roman" panose="02020603050405020304" pitchFamily="18" charset="0"/>
                        <a:ea typeface="SimSun" panose="02010600030101010101" pitchFamily="2" charset="-122"/>
                      </a:endParaRPr>
                    </a:p>
                  </a:txBody>
                  <a:tcPr marL="41342" marR="41342" marT="0" marB="0" anchor="ctr"/>
                </a:tc>
                <a:tc>
                  <a:txBody>
                    <a:bodyPr/>
                    <a:lstStyle/>
                    <a:p>
                      <a:pPr marL="0" marR="0" algn="ctr">
                        <a:spcBef>
                          <a:spcPts val="0"/>
                        </a:spcBef>
                        <a:spcAft>
                          <a:spcPts val="0"/>
                        </a:spcAft>
                      </a:pPr>
                      <a:r>
                        <a:rPr lang="en-US" sz="1000" dirty="0">
                          <a:effectLst/>
                        </a:rPr>
                        <a:t>26,315</a:t>
                      </a:r>
                      <a:endParaRPr lang="en-US" sz="1050" dirty="0">
                        <a:effectLst/>
                        <a:latin typeface="Times New Roman" panose="02020603050405020304" pitchFamily="18" charset="0"/>
                        <a:ea typeface="SimSun" panose="02010600030101010101" pitchFamily="2" charset="-122"/>
                      </a:endParaRPr>
                    </a:p>
                  </a:txBody>
                  <a:tcPr marL="41342" marR="41342" marT="0" marB="0" anchor="ctr"/>
                </a:tc>
                <a:extLst>
                  <a:ext uri="{0D108BD9-81ED-4DB2-BD59-A6C34878D82A}">
                    <a16:rowId xmlns:a16="http://schemas.microsoft.com/office/drawing/2014/main" val="651956687"/>
                  </a:ext>
                </a:extLst>
              </a:tr>
              <a:tr h="327209">
                <a:tc>
                  <a:txBody>
                    <a:bodyPr/>
                    <a:lstStyle/>
                    <a:p>
                      <a:pPr marL="0" marR="0" algn="just">
                        <a:spcBef>
                          <a:spcPts val="0"/>
                        </a:spcBef>
                        <a:spcAft>
                          <a:spcPts val="0"/>
                        </a:spcAft>
                      </a:pPr>
                      <a:r>
                        <a:rPr lang="en-US" sz="1000">
                          <a:effectLst/>
                        </a:rPr>
                        <a:t>Test</a:t>
                      </a:r>
                      <a:endParaRPr lang="en-US" sz="1000">
                        <a:effectLst/>
                        <a:latin typeface="Times New Roman" panose="02020603050405020304" pitchFamily="18" charset="0"/>
                        <a:ea typeface="SimSun" panose="02010600030101010101" pitchFamily="2" charset="-122"/>
                      </a:endParaRPr>
                    </a:p>
                  </a:txBody>
                  <a:tcPr marL="41342" marR="41342" marT="0" marB="0" anchor="ctr"/>
                </a:tc>
                <a:tc>
                  <a:txBody>
                    <a:bodyPr/>
                    <a:lstStyle/>
                    <a:p>
                      <a:pPr marL="0" marR="0" algn="ctr">
                        <a:spcBef>
                          <a:spcPts val="0"/>
                        </a:spcBef>
                        <a:spcAft>
                          <a:spcPts val="0"/>
                        </a:spcAft>
                      </a:pPr>
                      <a:r>
                        <a:rPr lang="en-US" sz="1000" dirty="0">
                          <a:effectLst/>
                        </a:rPr>
                        <a:t>250</a:t>
                      </a:r>
                      <a:endParaRPr lang="en-US" sz="1000" dirty="0">
                        <a:effectLst/>
                        <a:latin typeface="Times New Roman" panose="02020603050405020304" pitchFamily="18" charset="0"/>
                        <a:ea typeface="SimSun" panose="02010600030101010101" pitchFamily="2" charset="-122"/>
                      </a:endParaRPr>
                    </a:p>
                  </a:txBody>
                  <a:tcPr marL="41342" marR="41342" marT="0" marB="0" anchor="ctr"/>
                </a:tc>
                <a:tc>
                  <a:txBody>
                    <a:bodyPr/>
                    <a:lstStyle/>
                    <a:p>
                      <a:pPr marL="0" marR="0" algn="ctr">
                        <a:spcBef>
                          <a:spcPts val="0"/>
                        </a:spcBef>
                        <a:spcAft>
                          <a:spcPts val="0"/>
                        </a:spcAft>
                      </a:pPr>
                      <a:r>
                        <a:rPr lang="en-US" sz="1000">
                          <a:effectLst/>
                        </a:rPr>
                        <a:t>250</a:t>
                      </a:r>
                      <a:endParaRPr lang="en-US" sz="1050">
                        <a:effectLst/>
                        <a:latin typeface="Times New Roman" panose="02020603050405020304" pitchFamily="18" charset="0"/>
                        <a:ea typeface="SimSun" panose="02010600030101010101" pitchFamily="2" charset="-122"/>
                      </a:endParaRPr>
                    </a:p>
                  </a:txBody>
                  <a:tcPr marL="41342" marR="41342" marT="0" marB="0" anchor="ctr"/>
                </a:tc>
                <a:tc>
                  <a:txBody>
                    <a:bodyPr/>
                    <a:lstStyle/>
                    <a:p>
                      <a:pPr marL="0" marR="0" algn="ctr">
                        <a:spcBef>
                          <a:spcPts val="0"/>
                        </a:spcBef>
                        <a:spcAft>
                          <a:spcPts val="0"/>
                        </a:spcAft>
                      </a:pPr>
                      <a:r>
                        <a:rPr lang="en-US" sz="1000">
                          <a:effectLst/>
                        </a:rPr>
                        <a:t>250</a:t>
                      </a:r>
                      <a:endParaRPr lang="en-US" sz="1050">
                        <a:effectLst/>
                        <a:latin typeface="Times New Roman" panose="02020603050405020304" pitchFamily="18" charset="0"/>
                        <a:ea typeface="SimSun" panose="02010600030101010101" pitchFamily="2" charset="-122"/>
                      </a:endParaRPr>
                    </a:p>
                  </a:txBody>
                  <a:tcPr marL="41342" marR="41342" marT="0" marB="0" anchor="ctr"/>
                </a:tc>
                <a:tc>
                  <a:txBody>
                    <a:bodyPr/>
                    <a:lstStyle/>
                    <a:p>
                      <a:pPr marL="0" marR="0" algn="ctr">
                        <a:spcBef>
                          <a:spcPts val="0"/>
                        </a:spcBef>
                        <a:spcAft>
                          <a:spcPts val="0"/>
                        </a:spcAft>
                      </a:pPr>
                      <a:r>
                        <a:rPr lang="en-US" sz="1000" dirty="0">
                          <a:effectLst/>
                        </a:rPr>
                        <a:t>250</a:t>
                      </a:r>
                      <a:endParaRPr lang="en-US" sz="1050" dirty="0">
                        <a:effectLst/>
                        <a:latin typeface="Times New Roman" panose="02020603050405020304" pitchFamily="18" charset="0"/>
                        <a:ea typeface="SimSun" panose="02010600030101010101" pitchFamily="2" charset="-122"/>
                      </a:endParaRPr>
                    </a:p>
                  </a:txBody>
                  <a:tcPr marL="41342" marR="41342" marT="0" marB="0" anchor="ctr"/>
                </a:tc>
                <a:extLst>
                  <a:ext uri="{0D108BD9-81ED-4DB2-BD59-A6C34878D82A}">
                    <a16:rowId xmlns:a16="http://schemas.microsoft.com/office/drawing/2014/main" val="330822735"/>
                  </a:ext>
                </a:extLst>
              </a:tr>
            </a:tbl>
          </a:graphicData>
        </a:graphic>
      </p:graphicFrame>
      <p:pic>
        <p:nvPicPr>
          <p:cNvPr id="13" name="Picture 12">
            <a:extLst>
              <a:ext uri="{FF2B5EF4-FFF2-40B4-BE49-F238E27FC236}">
                <a16:creationId xmlns:a16="http://schemas.microsoft.com/office/drawing/2014/main" id="{6FB9BFAC-9569-A626-C254-150E95B8CC2B}"/>
              </a:ext>
            </a:extLst>
          </p:cNvPr>
          <p:cNvPicPr>
            <a:picLocks noChangeAspect="1"/>
          </p:cNvPicPr>
          <p:nvPr/>
        </p:nvPicPr>
        <p:blipFill>
          <a:blip r:embed="rId3"/>
          <a:stretch>
            <a:fillRect/>
          </a:stretch>
        </p:blipFill>
        <p:spPr>
          <a:xfrm>
            <a:off x="1197757" y="1738282"/>
            <a:ext cx="2594707" cy="2584335"/>
          </a:xfrm>
          <a:prstGeom prst="rect">
            <a:avLst/>
          </a:prstGeom>
        </p:spPr>
      </p:pic>
      <p:sp>
        <p:nvSpPr>
          <p:cNvPr id="16" name="Rectangle 15">
            <a:extLst>
              <a:ext uri="{FF2B5EF4-FFF2-40B4-BE49-F238E27FC236}">
                <a16:creationId xmlns:a16="http://schemas.microsoft.com/office/drawing/2014/main" id="{11DE5126-3CA4-429D-680C-F0386D2FEEE0}"/>
              </a:ext>
            </a:extLst>
          </p:cNvPr>
          <p:cNvSpPr/>
          <p:nvPr/>
        </p:nvSpPr>
        <p:spPr>
          <a:xfrm>
            <a:off x="5954913" y="965616"/>
            <a:ext cx="1885452" cy="230832"/>
          </a:xfrm>
          <a:prstGeom prst="rect">
            <a:avLst/>
          </a:prstGeom>
        </p:spPr>
        <p:txBody>
          <a:bodyPr wrap="none">
            <a:spAutoFit/>
          </a:bodyPr>
          <a:lstStyle/>
          <a:p>
            <a:pPr marR="0" lvl="0" algn="ctr">
              <a:lnSpc>
                <a:spcPct val="90000"/>
              </a:lnSpc>
              <a:spcBef>
                <a:spcPts val="1200"/>
              </a:spcBef>
              <a:spcAft>
                <a:spcPts val="600"/>
              </a:spcAft>
              <a:buSzPts val="800"/>
              <a:tabLst>
                <a:tab pos="685800" algn="l"/>
              </a:tabLst>
            </a:pPr>
            <a:r>
              <a:rPr lang="en-US" sz="1000" kern="0" dirty="0">
                <a:solidFill>
                  <a:srgbClr val="324794"/>
                </a:solidFill>
                <a:ea typeface="+mj-ea"/>
                <a:cs typeface="+mj-cs"/>
              </a:rPr>
              <a:t>Training and Testing Datasets</a:t>
            </a:r>
          </a:p>
        </p:txBody>
      </p:sp>
      <p:sp>
        <p:nvSpPr>
          <p:cNvPr id="17" name="Google Shape;281;p25">
            <a:extLst>
              <a:ext uri="{FF2B5EF4-FFF2-40B4-BE49-F238E27FC236}">
                <a16:creationId xmlns:a16="http://schemas.microsoft.com/office/drawing/2014/main" id="{B962311D-887F-2BC6-4869-DEBD59B8E254}"/>
              </a:ext>
            </a:extLst>
          </p:cNvPr>
          <p:cNvSpPr txBox="1">
            <a:spLocks noGrp="1"/>
          </p:cNvSpPr>
          <p:nvPr>
            <p:ph type="title"/>
          </p:nvPr>
        </p:nvSpPr>
        <p:spPr>
          <a:xfrm>
            <a:off x="806153" y="374648"/>
            <a:ext cx="7436893" cy="393216"/>
          </a:xfrm>
          <a:prstGeom prst="rect">
            <a:avLst/>
          </a:prstGeom>
        </p:spPr>
        <p:txBody>
          <a:bodyPr spcFirstLastPara="1" wrap="square" lIns="91425" tIns="91425" rIns="91425" bIns="91425" anchor="t" anchorCtr="0">
            <a:noAutofit/>
          </a:bodyPr>
          <a:lstStyle/>
          <a:p>
            <a:pPr lvl="0"/>
            <a:r>
              <a:rPr lang="en-US" sz="1400" b="1" dirty="0">
                <a:sym typeface="Arial"/>
              </a:rPr>
              <a:t>About the dataset</a:t>
            </a:r>
            <a:endParaRPr sz="1400" b="1" dirty="0">
              <a:sym typeface="Arial"/>
            </a:endParaRPr>
          </a:p>
        </p:txBody>
      </p:sp>
      <p:sp>
        <p:nvSpPr>
          <p:cNvPr id="19" name="Rectangle 18">
            <a:extLst>
              <a:ext uri="{FF2B5EF4-FFF2-40B4-BE49-F238E27FC236}">
                <a16:creationId xmlns:a16="http://schemas.microsoft.com/office/drawing/2014/main" id="{DA478EEB-21B7-4951-21E5-A39A2ECDCAC0}"/>
              </a:ext>
            </a:extLst>
          </p:cNvPr>
          <p:cNvSpPr/>
          <p:nvPr/>
        </p:nvSpPr>
        <p:spPr>
          <a:xfrm>
            <a:off x="167546" y="4421952"/>
            <a:ext cx="4655128" cy="507831"/>
          </a:xfrm>
          <a:prstGeom prst="rect">
            <a:avLst/>
          </a:prstGeom>
        </p:spPr>
        <p:txBody>
          <a:bodyPr wrap="square">
            <a:spAutoFit/>
          </a:bodyPr>
          <a:lstStyle/>
          <a:p>
            <a:pPr algn="ctr">
              <a:lnSpc>
                <a:spcPct val="90000"/>
              </a:lnSpc>
              <a:spcBef>
                <a:spcPts val="1200"/>
              </a:spcBef>
              <a:spcAft>
                <a:spcPts val="600"/>
              </a:spcAft>
              <a:buSzPts val="800"/>
              <a:tabLst>
                <a:tab pos="685800" algn="l"/>
              </a:tabLst>
            </a:pPr>
            <a:r>
              <a:rPr lang="en-US" sz="1000" dirty="0">
                <a:solidFill>
                  <a:srgbClr val="324794"/>
                </a:solidFill>
                <a:ea typeface="+mj-ea"/>
                <a:cs typeface="+mj-cs"/>
              </a:rPr>
              <a:t>Representative OCT images from the dataset (a) healthy retina OCT; b) retina affected by Drusen; c) retina affected by Choroidal Neo-vascularization (CNV); d) retina affected by Diabetic Macular Edema (DME).</a:t>
            </a:r>
          </a:p>
        </p:txBody>
      </p:sp>
      <p:sp>
        <p:nvSpPr>
          <p:cNvPr id="3" name="TextBox 2">
            <a:extLst>
              <a:ext uri="{FF2B5EF4-FFF2-40B4-BE49-F238E27FC236}">
                <a16:creationId xmlns:a16="http://schemas.microsoft.com/office/drawing/2014/main" id="{96DF0D24-A624-8B31-495C-4AFAE3B76DE7}"/>
              </a:ext>
            </a:extLst>
          </p:cNvPr>
          <p:cNvSpPr txBox="1"/>
          <p:nvPr/>
        </p:nvSpPr>
        <p:spPr>
          <a:xfrm>
            <a:off x="4970701" y="3453313"/>
            <a:ext cx="3774396" cy="900246"/>
          </a:xfrm>
          <a:prstGeom prst="rect">
            <a:avLst/>
          </a:prstGeom>
          <a:noFill/>
        </p:spPr>
        <p:txBody>
          <a:bodyPr wrap="square">
            <a:spAutoFit/>
          </a:bodyPr>
          <a:lstStyle/>
          <a:p>
            <a:pPr algn="ctr"/>
            <a:r>
              <a:rPr lang="en-US" sz="1050" dirty="0">
                <a:solidFill>
                  <a:schemeClr val="accent6"/>
                </a:solidFill>
                <a:ea typeface="+mj-ea"/>
                <a:cs typeface="+mj-cs"/>
              </a:rPr>
              <a:t>Drusen - characterized by a bumpy RPE layer</a:t>
            </a:r>
          </a:p>
          <a:p>
            <a:pPr algn="ctr"/>
            <a:r>
              <a:rPr lang="en-US" sz="1050" dirty="0">
                <a:solidFill>
                  <a:schemeClr val="accent6"/>
                </a:solidFill>
              </a:rPr>
              <a:t>CNV - involves an anomalous increase in the number of vessels</a:t>
            </a:r>
          </a:p>
          <a:p>
            <a:pPr algn="ctr"/>
            <a:r>
              <a:rPr lang="en-US" sz="1050" dirty="0">
                <a:solidFill>
                  <a:schemeClr val="accent6"/>
                </a:solidFill>
              </a:rPr>
              <a:t>DME - characterized by the accumulation of intraretinal fluids</a:t>
            </a:r>
          </a:p>
        </p:txBody>
      </p:sp>
      <p:sp>
        <p:nvSpPr>
          <p:cNvPr id="5" name="TextBox 4">
            <a:extLst>
              <a:ext uri="{FF2B5EF4-FFF2-40B4-BE49-F238E27FC236}">
                <a16:creationId xmlns:a16="http://schemas.microsoft.com/office/drawing/2014/main" id="{215B579A-2E29-5DB0-3CB6-B92899BD8EB5}"/>
              </a:ext>
            </a:extLst>
          </p:cNvPr>
          <p:cNvSpPr txBox="1"/>
          <p:nvPr/>
        </p:nvSpPr>
        <p:spPr>
          <a:xfrm>
            <a:off x="4853910" y="4553408"/>
            <a:ext cx="4007978" cy="430887"/>
          </a:xfrm>
          <a:prstGeom prst="rect">
            <a:avLst/>
          </a:prstGeom>
          <a:noFill/>
        </p:spPr>
        <p:txBody>
          <a:bodyPr wrap="square">
            <a:spAutoFit/>
          </a:bodyPr>
          <a:lstStyle/>
          <a:p>
            <a:r>
              <a:rPr lang="en-US" sz="1100" dirty="0"/>
              <a:t>https://</a:t>
            </a:r>
            <a:r>
              <a:rPr lang="en-US" sz="1100" dirty="0" err="1"/>
              <a:t>www.kaggle.com</a:t>
            </a:r>
            <a:r>
              <a:rPr lang="en-US" sz="1100" dirty="0"/>
              <a:t>/datasets/</a:t>
            </a:r>
            <a:r>
              <a:rPr lang="en-US" sz="1100" dirty="0" err="1"/>
              <a:t>paultimothymooney</a:t>
            </a:r>
            <a:r>
              <a:rPr lang="en-US" sz="1100" dirty="0"/>
              <a:t>/kermany2018</a:t>
            </a:r>
          </a:p>
        </p:txBody>
      </p:sp>
    </p:spTree>
    <p:extLst>
      <p:ext uri="{BB962C8B-B14F-4D97-AF65-F5344CB8AC3E}">
        <p14:creationId xmlns:p14="http://schemas.microsoft.com/office/powerpoint/2010/main" val="25169317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81;p25">
            <a:extLst>
              <a:ext uri="{FF2B5EF4-FFF2-40B4-BE49-F238E27FC236}">
                <a16:creationId xmlns:a16="http://schemas.microsoft.com/office/drawing/2014/main" id="{20305CB6-7D10-A48E-0EED-C2CFD715D6D7}"/>
              </a:ext>
            </a:extLst>
          </p:cNvPr>
          <p:cNvSpPr txBox="1">
            <a:spLocks noGrp="1"/>
          </p:cNvSpPr>
          <p:nvPr>
            <p:ph type="title"/>
          </p:nvPr>
        </p:nvSpPr>
        <p:spPr>
          <a:xfrm>
            <a:off x="636471" y="402929"/>
            <a:ext cx="7436893" cy="393216"/>
          </a:xfrm>
          <a:prstGeom prst="rect">
            <a:avLst/>
          </a:prstGeom>
        </p:spPr>
        <p:txBody>
          <a:bodyPr spcFirstLastPara="1" wrap="square" lIns="91425" tIns="91425" rIns="91425" bIns="91425" anchor="t" anchorCtr="0">
            <a:noAutofit/>
          </a:bodyPr>
          <a:lstStyle/>
          <a:p>
            <a:pPr lvl="0"/>
            <a:r>
              <a:rPr lang="en-US" sz="1400" b="1" dirty="0">
                <a:sym typeface="Arial"/>
              </a:rPr>
              <a:t>Leonardo + </a:t>
            </a:r>
            <a:r>
              <a:rPr lang="en-US" sz="1400" b="1" dirty="0" err="1">
                <a:sym typeface="Arial"/>
              </a:rPr>
              <a:t>JupyterLab</a:t>
            </a:r>
            <a:r>
              <a:rPr lang="en-US" sz="1400" b="1" dirty="0">
                <a:sym typeface="Arial"/>
              </a:rPr>
              <a:t> setup</a:t>
            </a:r>
            <a:endParaRPr sz="1400" b="1" dirty="0">
              <a:sym typeface="Arial"/>
            </a:endParaRPr>
          </a:p>
        </p:txBody>
      </p:sp>
      <p:sp>
        <p:nvSpPr>
          <p:cNvPr id="8" name="TextBox 7">
            <a:extLst>
              <a:ext uri="{FF2B5EF4-FFF2-40B4-BE49-F238E27FC236}">
                <a16:creationId xmlns:a16="http://schemas.microsoft.com/office/drawing/2014/main" id="{AAA33FBA-C45C-5E0D-87D0-7991DC35AA59}"/>
              </a:ext>
            </a:extLst>
          </p:cNvPr>
          <p:cNvSpPr txBox="1"/>
          <p:nvPr/>
        </p:nvSpPr>
        <p:spPr>
          <a:xfrm>
            <a:off x="466625" y="1279650"/>
            <a:ext cx="6584623" cy="738664"/>
          </a:xfrm>
          <a:prstGeom prst="rect">
            <a:avLst/>
          </a:prstGeom>
          <a:noFill/>
        </p:spPr>
        <p:txBody>
          <a:bodyPr wrap="square">
            <a:spAutoFit/>
          </a:bodyPr>
          <a:lstStyle/>
          <a:p>
            <a:r>
              <a:rPr lang="ro-RO" dirty="0" err="1">
                <a:latin typeface="Courier New" panose="02070309020205020404" pitchFamily="49" charset="0"/>
                <a:cs typeface="Courier New" panose="02070309020205020404" pitchFamily="49" charset="0"/>
              </a:rPr>
              <a:t>eval</a:t>
            </a:r>
            <a:r>
              <a:rPr lang="ro-RO" dirty="0">
                <a:latin typeface="Courier New" panose="02070309020205020404" pitchFamily="49" charset="0"/>
                <a:cs typeface="Courier New" panose="02070309020205020404" pitchFamily="49" charset="0"/>
              </a:rPr>
              <a:t> "$(</a:t>
            </a:r>
            <a:r>
              <a:rPr lang="ro-RO" dirty="0" err="1">
                <a:latin typeface="Courier New" panose="02070309020205020404" pitchFamily="49" charset="0"/>
                <a:cs typeface="Courier New" panose="02070309020205020404" pitchFamily="49" charset="0"/>
              </a:rPr>
              <a:t>ssh</a:t>
            </a:r>
            <a:r>
              <a:rPr lang="ro-RO" dirty="0">
                <a:latin typeface="Courier New" panose="02070309020205020404" pitchFamily="49" charset="0"/>
                <a:cs typeface="Courier New" panose="02070309020205020404" pitchFamily="49" charset="0"/>
              </a:rPr>
              <a:t>-agent -s)"</a:t>
            </a:r>
          </a:p>
          <a:p>
            <a:r>
              <a:rPr lang="ro-RO" dirty="0">
                <a:latin typeface="Courier New" panose="02070309020205020404" pitchFamily="49" charset="0"/>
                <a:cs typeface="Courier New" panose="02070309020205020404" pitchFamily="49" charset="0"/>
              </a:rPr>
              <a:t>step </a:t>
            </a:r>
            <a:r>
              <a:rPr lang="ro-RO" dirty="0" err="1">
                <a:latin typeface="Courier New" panose="02070309020205020404" pitchFamily="49" charset="0"/>
                <a:cs typeface="Courier New" panose="02070309020205020404" pitchFamily="49" charset="0"/>
              </a:rPr>
              <a:t>ssh</a:t>
            </a:r>
            <a:r>
              <a:rPr lang="ro-RO" dirty="0">
                <a:latin typeface="Courier New" panose="02070309020205020404" pitchFamily="49" charset="0"/>
                <a:cs typeface="Courier New" panose="02070309020205020404" pitchFamily="49" charset="0"/>
              </a:rPr>
              <a:t> </a:t>
            </a:r>
            <a:r>
              <a:rPr lang="ro-RO" dirty="0" err="1">
                <a:latin typeface="Courier New" panose="02070309020205020404" pitchFamily="49" charset="0"/>
                <a:cs typeface="Courier New" panose="02070309020205020404" pitchFamily="49" charset="0"/>
              </a:rPr>
              <a:t>login</a:t>
            </a:r>
            <a:r>
              <a:rPr lang="ro-RO" dirty="0">
                <a:latin typeface="Courier New" panose="02070309020205020404" pitchFamily="49" charset="0"/>
                <a:cs typeface="Courier New" panose="02070309020205020404" pitchFamily="49" charset="0"/>
              </a:rPr>
              <a:t> '</a:t>
            </a:r>
            <a:r>
              <a:rPr lang="ro-RO" dirty="0">
                <a:solidFill>
                  <a:srgbClr val="FF0000"/>
                </a:solidFill>
                <a:latin typeface="Courier New" panose="02070309020205020404" pitchFamily="49" charset="0"/>
                <a:cs typeface="Courier New" panose="02070309020205020404" pitchFamily="49" charset="0"/>
              </a:rPr>
              <a:t>email</a:t>
            </a:r>
            <a:r>
              <a:rPr lang="ro-RO" dirty="0">
                <a:latin typeface="Courier New" panose="02070309020205020404" pitchFamily="49" charset="0"/>
                <a:cs typeface="Courier New" panose="02070309020205020404" pitchFamily="49" charset="0"/>
              </a:rPr>
              <a:t>' --</a:t>
            </a:r>
            <a:r>
              <a:rPr lang="ro-RO" dirty="0" err="1">
                <a:latin typeface="Courier New" panose="02070309020205020404" pitchFamily="49" charset="0"/>
                <a:cs typeface="Courier New" panose="02070309020205020404" pitchFamily="49" charset="0"/>
              </a:rPr>
              <a:t>provisioner</a:t>
            </a:r>
            <a:r>
              <a:rPr lang="ro-RO" dirty="0">
                <a:latin typeface="Courier New" panose="02070309020205020404" pitchFamily="49" charset="0"/>
                <a:cs typeface="Courier New" panose="02070309020205020404" pitchFamily="49" charset="0"/>
              </a:rPr>
              <a:t> </a:t>
            </a:r>
            <a:r>
              <a:rPr lang="ro-RO" dirty="0" err="1">
                <a:latin typeface="Courier New" panose="02070309020205020404" pitchFamily="49" charset="0"/>
                <a:cs typeface="Courier New" panose="02070309020205020404" pitchFamily="49" charset="0"/>
              </a:rPr>
              <a:t>cineca-hpc</a:t>
            </a:r>
            <a:endParaRPr lang="ro-RO" dirty="0">
              <a:latin typeface="Courier New" panose="02070309020205020404" pitchFamily="49" charset="0"/>
              <a:cs typeface="Courier New" panose="02070309020205020404" pitchFamily="49" charset="0"/>
            </a:endParaRPr>
          </a:p>
          <a:p>
            <a:r>
              <a:rPr lang="ro-RO" dirty="0" err="1">
                <a:latin typeface="Courier New" panose="02070309020205020404" pitchFamily="49" charset="0"/>
                <a:cs typeface="Courier New" panose="02070309020205020404" pitchFamily="49" charset="0"/>
              </a:rPr>
              <a:t>ssh</a:t>
            </a:r>
            <a:r>
              <a:rPr lang="ro-RO" dirty="0">
                <a:latin typeface="Courier New" panose="02070309020205020404" pitchFamily="49" charset="0"/>
                <a:cs typeface="Courier New" panose="02070309020205020404" pitchFamily="49" charset="0"/>
              </a:rPr>
              <a:t> </a:t>
            </a:r>
            <a:r>
              <a:rPr lang="ro-RO" dirty="0">
                <a:solidFill>
                  <a:srgbClr val="FF0000"/>
                </a:solidFill>
                <a:latin typeface="Courier New" panose="02070309020205020404" pitchFamily="49" charset="0"/>
                <a:cs typeface="Courier New" panose="02070309020205020404" pitchFamily="49" charset="0"/>
              </a:rPr>
              <a:t>username</a:t>
            </a:r>
            <a:r>
              <a:rPr lang="ro-RO" dirty="0">
                <a:latin typeface="Courier New" panose="02070309020205020404" pitchFamily="49" charset="0"/>
                <a:cs typeface="Courier New" panose="02070309020205020404" pitchFamily="49" charset="0"/>
              </a:rPr>
              <a:t>@login01-ext.leonardo.cineca.it</a:t>
            </a:r>
          </a:p>
        </p:txBody>
      </p:sp>
      <p:sp>
        <p:nvSpPr>
          <p:cNvPr id="10" name="TextBox 9">
            <a:extLst>
              <a:ext uri="{FF2B5EF4-FFF2-40B4-BE49-F238E27FC236}">
                <a16:creationId xmlns:a16="http://schemas.microsoft.com/office/drawing/2014/main" id="{10E35209-7E92-C6ED-DDD2-A6784F6020DF}"/>
              </a:ext>
            </a:extLst>
          </p:cNvPr>
          <p:cNvSpPr txBox="1"/>
          <p:nvPr/>
        </p:nvSpPr>
        <p:spPr>
          <a:xfrm>
            <a:off x="221530" y="891325"/>
            <a:ext cx="4572000" cy="307777"/>
          </a:xfrm>
          <a:prstGeom prst="rect">
            <a:avLst/>
          </a:prstGeom>
          <a:noFill/>
        </p:spPr>
        <p:txBody>
          <a:bodyPr wrap="square">
            <a:spAutoFit/>
          </a:bodyPr>
          <a:lstStyle/>
          <a:p>
            <a:r>
              <a:rPr lang="en-US" dirty="0"/>
              <a:t>1. Authenticate + connect</a:t>
            </a:r>
            <a:endParaRPr lang="ro-RO" dirty="0"/>
          </a:p>
        </p:txBody>
      </p:sp>
      <p:sp>
        <p:nvSpPr>
          <p:cNvPr id="12" name="TextBox 11">
            <a:extLst>
              <a:ext uri="{FF2B5EF4-FFF2-40B4-BE49-F238E27FC236}">
                <a16:creationId xmlns:a16="http://schemas.microsoft.com/office/drawing/2014/main" id="{4C0762F2-0CBF-A90F-6971-772A57990A23}"/>
              </a:ext>
            </a:extLst>
          </p:cNvPr>
          <p:cNvSpPr txBox="1"/>
          <p:nvPr/>
        </p:nvSpPr>
        <p:spPr>
          <a:xfrm>
            <a:off x="221530" y="2098862"/>
            <a:ext cx="4572000" cy="307777"/>
          </a:xfrm>
          <a:prstGeom prst="rect">
            <a:avLst/>
          </a:prstGeom>
          <a:noFill/>
        </p:spPr>
        <p:txBody>
          <a:bodyPr wrap="square">
            <a:spAutoFit/>
          </a:bodyPr>
          <a:lstStyle/>
          <a:p>
            <a:r>
              <a:rPr lang="en-US" dirty="0"/>
              <a:t>2. Allocate compute node</a:t>
            </a:r>
            <a:endParaRPr lang="ro-RO" dirty="0"/>
          </a:p>
        </p:txBody>
      </p:sp>
      <p:sp>
        <p:nvSpPr>
          <p:cNvPr id="14" name="TextBox 13">
            <a:extLst>
              <a:ext uri="{FF2B5EF4-FFF2-40B4-BE49-F238E27FC236}">
                <a16:creationId xmlns:a16="http://schemas.microsoft.com/office/drawing/2014/main" id="{217C2992-27F2-6003-3D0A-D323BC930B14}"/>
              </a:ext>
            </a:extLst>
          </p:cNvPr>
          <p:cNvSpPr txBox="1"/>
          <p:nvPr/>
        </p:nvSpPr>
        <p:spPr>
          <a:xfrm>
            <a:off x="466624" y="2479650"/>
            <a:ext cx="7150233" cy="738664"/>
          </a:xfrm>
          <a:prstGeom prst="rect">
            <a:avLst/>
          </a:prstGeom>
          <a:noFill/>
        </p:spPr>
        <p:txBody>
          <a:bodyPr wrap="square">
            <a:spAutoFit/>
          </a:bodyPr>
          <a:lstStyle/>
          <a:p>
            <a:r>
              <a:rPr lang="ro-RO" dirty="0" err="1">
                <a:latin typeface="Courier New" panose="02070309020205020404" pitchFamily="49" charset="0"/>
                <a:cs typeface="Courier New" panose="02070309020205020404" pitchFamily="49" charset="0"/>
              </a:rPr>
              <a:t>srun</a:t>
            </a:r>
            <a:r>
              <a:rPr lang="ro-RO" dirty="0">
                <a:latin typeface="Courier New" panose="02070309020205020404" pitchFamily="49" charset="0"/>
                <a:cs typeface="Courier New" panose="02070309020205020404" pitchFamily="49" charset="0"/>
              </a:rPr>
              <a:t> -p </a:t>
            </a:r>
            <a:r>
              <a:rPr lang="ro-RO" dirty="0" err="1">
                <a:latin typeface="Courier New" panose="02070309020205020404" pitchFamily="49" charset="0"/>
                <a:cs typeface="Courier New" panose="02070309020205020404" pitchFamily="49" charset="0"/>
              </a:rPr>
              <a:t>boost_usr_prod</a:t>
            </a:r>
            <a:r>
              <a:rPr lang="ro-RO" dirty="0">
                <a:latin typeface="Courier New" panose="02070309020205020404" pitchFamily="49" charset="0"/>
                <a:cs typeface="Courier New" panose="02070309020205020404" pitchFamily="49" charset="0"/>
              </a:rPr>
              <a:t> -A tra26_castiel2 --</a:t>
            </a:r>
            <a:r>
              <a:rPr lang="ro-RO" dirty="0" err="1">
                <a:latin typeface="Courier New" panose="02070309020205020404" pitchFamily="49" charset="0"/>
                <a:cs typeface="Courier New" panose="02070309020205020404" pitchFamily="49" charset="0"/>
              </a:rPr>
              <a:t>time</a:t>
            </a:r>
            <a:r>
              <a:rPr lang="ro-RO" dirty="0">
                <a:latin typeface="Courier New" panose="02070309020205020404" pitchFamily="49" charset="0"/>
                <a:cs typeface="Courier New" panose="02070309020205020404" pitchFamily="49" charset="0"/>
              </a:rPr>
              <a:t>=02:00:00 \</a:t>
            </a:r>
          </a:p>
          <a:p>
            <a:r>
              <a:rPr lang="ro-RO" dirty="0">
                <a:latin typeface="Courier New" panose="02070309020205020404" pitchFamily="49" charset="0"/>
                <a:cs typeface="Courier New" panose="02070309020205020404" pitchFamily="49" charset="0"/>
              </a:rPr>
              <a:t>     --</a:t>
            </a:r>
            <a:r>
              <a:rPr lang="ro-RO" dirty="0" err="1">
                <a:latin typeface="Courier New" panose="02070309020205020404" pitchFamily="49" charset="0"/>
                <a:cs typeface="Courier New" panose="02070309020205020404" pitchFamily="49" charset="0"/>
              </a:rPr>
              <a:t>cpus</a:t>
            </a:r>
            <a:r>
              <a:rPr lang="ro-RO" dirty="0">
                <a:latin typeface="Courier New" panose="02070309020205020404" pitchFamily="49" charset="0"/>
                <a:cs typeface="Courier New" panose="02070309020205020404" pitchFamily="49" charset="0"/>
              </a:rPr>
              <a:t>-per-task=4 --</a:t>
            </a:r>
            <a:r>
              <a:rPr lang="ro-RO" dirty="0" err="1">
                <a:latin typeface="Courier New" panose="02070309020205020404" pitchFamily="49" charset="0"/>
                <a:cs typeface="Courier New" panose="02070309020205020404" pitchFamily="49" charset="0"/>
              </a:rPr>
              <a:t>mem</a:t>
            </a:r>
            <a:r>
              <a:rPr lang="ro-RO" dirty="0">
                <a:latin typeface="Courier New" panose="02070309020205020404" pitchFamily="49" charset="0"/>
                <a:cs typeface="Courier New" panose="02070309020205020404" pitchFamily="49" charset="0"/>
              </a:rPr>
              <a:t>=32G --</a:t>
            </a:r>
            <a:r>
              <a:rPr lang="ro-RO" dirty="0" err="1">
                <a:latin typeface="Courier New" panose="02070309020205020404" pitchFamily="49" charset="0"/>
                <a:cs typeface="Courier New" panose="02070309020205020404" pitchFamily="49" charset="0"/>
              </a:rPr>
              <a:t>pty</a:t>
            </a:r>
            <a:r>
              <a:rPr lang="ro-RO" dirty="0">
                <a:latin typeface="Courier New" panose="02070309020205020404" pitchFamily="49" charset="0"/>
                <a:cs typeface="Courier New" panose="02070309020205020404" pitchFamily="49" charset="0"/>
              </a:rPr>
              <a:t> </a:t>
            </a:r>
            <a:r>
              <a:rPr lang="ro-RO" dirty="0" err="1">
                <a:latin typeface="Courier New" panose="02070309020205020404" pitchFamily="49" charset="0"/>
                <a:cs typeface="Courier New" panose="02070309020205020404" pitchFamily="49" charset="0"/>
              </a:rPr>
              <a:t>bash</a:t>
            </a:r>
            <a:endParaRPr lang="ro-RO" dirty="0">
              <a:latin typeface="Courier New" panose="02070309020205020404" pitchFamily="49" charset="0"/>
              <a:cs typeface="Courier New" panose="02070309020205020404" pitchFamily="49" charset="0"/>
            </a:endParaRPr>
          </a:p>
          <a:p>
            <a:r>
              <a:rPr lang="ro-RO" dirty="0" err="1">
                <a:latin typeface="Courier New" panose="02070309020205020404" pitchFamily="49" charset="0"/>
                <a:cs typeface="Courier New" panose="02070309020205020404" pitchFamily="49" charset="0"/>
              </a:rPr>
              <a:t>hostname</a:t>
            </a:r>
            <a:r>
              <a:rPr lang="ro-RO" dirty="0">
                <a:latin typeface="Courier New" panose="02070309020205020404" pitchFamily="49" charset="0"/>
                <a:cs typeface="Courier New" panose="02070309020205020404" pitchFamily="49" charset="0"/>
              </a:rPr>
              <a:t>   # e.g., lrdn3421</a:t>
            </a:r>
          </a:p>
        </p:txBody>
      </p:sp>
      <p:sp>
        <p:nvSpPr>
          <p:cNvPr id="16" name="TextBox 15">
            <a:extLst>
              <a:ext uri="{FF2B5EF4-FFF2-40B4-BE49-F238E27FC236}">
                <a16:creationId xmlns:a16="http://schemas.microsoft.com/office/drawing/2014/main" id="{4D9F7EF0-0E67-F739-41A1-01D907873FF0}"/>
              </a:ext>
            </a:extLst>
          </p:cNvPr>
          <p:cNvSpPr txBox="1"/>
          <p:nvPr/>
        </p:nvSpPr>
        <p:spPr>
          <a:xfrm>
            <a:off x="221530" y="3368813"/>
            <a:ext cx="4572000" cy="307777"/>
          </a:xfrm>
          <a:prstGeom prst="rect">
            <a:avLst/>
          </a:prstGeom>
          <a:noFill/>
        </p:spPr>
        <p:txBody>
          <a:bodyPr wrap="square">
            <a:spAutoFit/>
          </a:bodyPr>
          <a:lstStyle/>
          <a:p>
            <a:r>
              <a:rPr lang="en-US" dirty="0"/>
              <a:t>3. Load python + activate (</a:t>
            </a:r>
            <a:r>
              <a:rPr lang="en-US" dirty="0" err="1"/>
              <a:t>jlab</a:t>
            </a:r>
            <a:r>
              <a:rPr lang="en-US" dirty="0"/>
              <a:t>)</a:t>
            </a:r>
            <a:endParaRPr lang="ro-RO" dirty="0"/>
          </a:p>
        </p:txBody>
      </p:sp>
      <p:sp>
        <p:nvSpPr>
          <p:cNvPr id="18" name="TextBox 17">
            <a:extLst>
              <a:ext uri="{FF2B5EF4-FFF2-40B4-BE49-F238E27FC236}">
                <a16:creationId xmlns:a16="http://schemas.microsoft.com/office/drawing/2014/main" id="{5031448B-A6FE-B077-64C9-A06E8C5EA0E4}"/>
              </a:ext>
            </a:extLst>
          </p:cNvPr>
          <p:cNvSpPr txBox="1"/>
          <p:nvPr/>
        </p:nvSpPr>
        <p:spPr>
          <a:xfrm>
            <a:off x="466624" y="3732637"/>
            <a:ext cx="6584624" cy="738664"/>
          </a:xfrm>
          <a:prstGeom prst="rect">
            <a:avLst/>
          </a:prstGeom>
          <a:noFill/>
        </p:spPr>
        <p:txBody>
          <a:bodyPr wrap="square">
            <a:spAutoFit/>
          </a:bodyPr>
          <a:lstStyle/>
          <a:p>
            <a:r>
              <a:rPr lang="ro-RO" dirty="0">
                <a:latin typeface="Courier New" panose="02070309020205020404" pitchFamily="49" charset="0"/>
                <a:cs typeface="Courier New" panose="02070309020205020404" pitchFamily="49" charset="0"/>
              </a:rPr>
              <a:t>module </a:t>
            </a:r>
            <a:r>
              <a:rPr lang="ro-RO" dirty="0" err="1">
                <a:latin typeface="Courier New" panose="02070309020205020404" pitchFamily="49" charset="0"/>
                <a:cs typeface="Courier New" panose="02070309020205020404" pitchFamily="49" charset="0"/>
              </a:rPr>
              <a:t>purge</a:t>
            </a:r>
            <a:endParaRPr lang="ro-RO" dirty="0">
              <a:latin typeface="Courier New" panose="02070309020205020404" pitchFamily="49" charset="0"/>
              <a:cs typeface="Courier New" panose="02070309020205020404" pitchFamily="49" charset="0"/>
            </a:endParaRPr>
          </a:p>
          <a:p>
            <a:r>
              <a:rPr lang="ro-RO" dirty="0">
                <a:latin typeface="Courier New" panose="02070309020205020404" pitchFamily="49" charset="0"/>
                <a:cs typeface="Courier New" panose="02070309020205020404" pitchFamily="49" charset="0"/>
              </a:rPr>
              <a:t>module </a:t>
            </a:r>
            <a:r>
              <a:rPr lang="ro-RO" dirty="0" err="1">
                <a:latin typeface="Courier New" panose="02070309020205020404" pitchFamily="49" charset="0"/>
                <a:cs typeface="Courier New" panose="02070309020205020404" pitchFamily="49" charset="0"/>
              </a:rPr>
              <a:t>load</a:t>
            </a:r>
            <a:r>
              <a:rPr lang="ro-RO" dirty="0">
                <a:latin typeface="Courier New" panose="02070309020205020404" pitchFamily="49" charset="0"/>
                <a:cs typeface="Courier New" panose="02070309020205020404" pitchFamily="49" charset="0"/>
              </a:rPr>
              <a:t> </a:t>
            </a:r>
            <a:r>
              <a:rPr lang="ro-RO" dirty="0" err="1">
                <a:latin typeface="Courier New" panose="02070309020205020404" pitchFamily="49" charset="0"/>
                <a:cs typeface="Courier New" panose="02070309020205020404" pitchFamily="49" charset="0"/>
              </a:rPr>
              <a:t>python</a:t>
            </a:r>
            <a:r>
              <a:rPr lang="ro-RO" dirty="0">
                <a:latin typeface="Courier New" panose="02070309020205020404" pitchFamily="49" charset="0"/>
                <a:cs typeface="Courier New" panose="02070309020205020404" pitchFamily="49" charset="0"/>
              </a:rPr>
              <a:t>/3.11.7</a:t>
            </a:r>
          </a:p>
          <a:p>
            <a:r>
              <a:rPr lang="ro-RO" dirty="0" err="1">
                <a:latin typeface="Courier New" panose="02070309020205020404" pitchFamily="49" charset="0"/>
                <a:cs typeface="Courier New" panose="02070309020205020404" pitchFamily="49" charset="0"/>
              </a:rPr>
              <a:t>source</a:t>
            </a:r>
            <a:r>
              <a:rPr lang="ro-RO" dirty="0">
                <a:latin typeface="Courier New" panose="02070309020205020404" pitchFamily="49" charset="0"/>
                <a:cs typeface="Courier New" panose="02070309020205020404" pitchFamily="49" charset="0"/>
              </a:rPr>
              <a:t> ~/</a:t>
            </a:r>
            <a:r>
              <a:rPr lang="ro-RO" dirty="0" err="1">
                <a:latin typeface="Courier New" panose="02070309020205020404" pitchFamily="49" charset="0"/>
                <a:cs typeface="Courier New" panose="02070309020205020404" pitchFamily="49" charset="0"/>
              </a:rPr>
              <a:t>venvs</a:t>
            </a:r>
            <a:r>
              <a:rPr lang="ro-RO" dirty="0">
                <a:latin typeface="Courier New" panose="02070309020205020404" pitchFamily="49" charset="0"/>
                <a:cs typeface="Courier New" panose="02070309020205020404" pitchFamily="49" charset="0"/>
              </a:rPr>
              <a:t>/</a:t>
            </a:r>
            <a:r>
              <a:rPr lang="ro-RO" dirty="0" err="1">
                <a:latin typeface="Courier New" panose="02070309020205020404" pitchFamily="49" charset="0"/>
                <a:cs typeface="Courier New" panose="02070309020205020404" pitchFamily="49" charset="0"/>
              </a:rPr>
              <a:t>jlab</a:t>
            </a:r>
            <a:r>
              <a:rPr lang="ro-RO" dirty="0">
                <a:latin typeface="Courier New" panose="02070309020205020404" pitchFamily="49" charset="0"/>
                <a:cs typeface="Courier New" panose="02070309020205020404" pitchFamily="49" charset="0"/>
              </a:rPr>
              <a:t>/</a:t>
            </a:r>
            <a:r>
              <a:rPr lang="ro-RO" dirty="0" err="1">
                <a:latin typeface="Courier New" panose="02070309020205020404" pitchFamily="49" charset="0"/>
                <a:cs typeface="Courier New" panose="02070309020205020404" pitchFamily="49" charset="0"/>
              </a:rPr>
              <a:t>bin</a:t>
            </a:r>
            <a:r>
              <a:rPr lang="ro-RO" dirty="0">
                <a:latin typeface="Courier New" panose="02070309020205020404" pitchFamily="49" charset="0"/>
                <a:cs typeface="Courier New" panose="02070309020205020404" pitchFamily="49" charset="0"/>
              </a:rPr>
              <a:t>/activate   #prompt </a:t>
            </a:r>
            <a:r>
              <a:rPr lang="ro-RO" dirty="0" err="1">
                <a:latin typeface="Courier New" panose="02070309020205020404" pitchFamily="49" charset="0"/>
                <a:cs typeface="Courier New" panose="02070309020205020404" pitchFamily="49" charset="0"/>
              </a:rPr>
              <a:t>becomes</a:t>
            </a:r>
            <a:r>
              <a:rPr lang="ro-RO" dirty="0">
                <a:latin typeface="Courier New" panose="02070309020205020404" pitchFamily="49" charset="0"/>
                <a:cs typeface="Courier New" panose="02070309020205020404" pitchFamily="49" charset="0"/>
              </a:rPr>
              <a:t> (</a:t>
            </a:r>
            <a:r>
              <a:rPr lang="ro-RO" dirty="0" err="1">
                <a:latin typeface="Courier New" panose="02070309020205020404" pitchFamily="49" charset="0"/>
                <a:cs typeface="Courier New" panose="02070309020205020404" pitchFamily="49" charset="0"/>
              </a:rPr>
              <a:t>jlab</a:t>
            </a:r>
            <a:r>
              <a:rPr lang="ro-RO"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2933550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81;p25">
            <a:extLst>
              <a:ext uri="{FF2B5EF4-FFF2-40B4-BE49-F238E27FC236}">
                <a16:creationId xmlns:a16="http://schemas.microsoft.com/office/drawing/2014/main" id="{20305CB6-7D10-A48E-0EED-C2CFD715D6D7}"/>
              </a:ext>
            </a:extLst>
          </p:cNvPr>
          <p:cNvSpPr txBox="1">
            <a:spLocks noGrp="1"/>
          </p:cNvSpPr>
          <p:nvPr>
            <p:ph type="title"/>
          </p:nvPr>
        </p:nvSpPr>
        <p:spPr>
          <a:xfrm>
            <a:off x="636471" y="402929"/>
            <a:ext cx="7436893" cy="393216"/>
          </a:xfrm>
          <a:prstGeom prst="rect">
            <a:avLst/>
          </a:prstGeom>
        </p:spPr>
        <p:txBody>
          <a:bodyPr spcFirstLastPara="1" wrap="square" lIns="91425" tIns="91425" rIns="91425" bIns="91425" anchor="t" anchorCtr="0">
            <a:noAutofit/>
          </a:bodyPr>
          <a:lstStyle/>
          <a:p>
            <a:pPr lvl="0"/>
            <a:r>
              <a:rPr lang="en-US" sz="1400" b="1" dirty="0">
                <a:sym typeface="Arial"/>
              </a:rPr>
              <a:t>Leonardo + </a:t>
            </a:r>
            <a:r>
              <a:rPr lang="en-US" sz="1400" b="1" dirty="0" err="1">
                <a:sym typeface="Arial"/>
              </a:rPr>
              <a:t>JupyterLab</a:t>
            </a:r>
            <a:r>
              <a:rPr lang="en-US" sz="1400" b="1" dirty="0">
                <a:sym typeface="Arial"/>
              </a:rPr>
              <a:t> setup</a:t>
            </a:r>
            <a:endParaRPr sz="1400" b="1" dirty="0">
              <a:sym typeface="Arial"/>
            </a:endParaRPr>
          </a:p>
        </p:txBody>
      </p:sp>
      <p:sp>
        <p:nvSpPr>
          <p:cNvPr id="8" name="TextBox 7">
            <a:extLst>
              <a:ext uri="{FF2B5EF4-FFF2-40B4-BE49-F238E27FC236}">
                <a16:creationId xmlns:a16="http://schemas.microsoft.com/office/drawing/2014/main" id="{AAA33FBA-C45C-5E0D-87D0-7991DC35AA59}"/>
              </a:ext>
            </a:extLst>
          </p:cNvPr>
          <p:cNvSpPr txBox="1"/>
          <p:nvPr/>
        </p:nvSpPr>
        <p:spPr>
          <a:xfrm>
            <a:off x="466625" y="1279650"/>
            <a:ext cx="8083486" cy="523220"/>
          </a:xfrm>
          <a:prstGeom prst="rect">
            <a:avLst/>
          </a:prstGeom>
          <a:noFill/>
        </p:spPr>
        <p:txBody>
          <a:bodyPr wrap="square">
            <a:spAutoFit/>
          </a:bodyPr>
          <a:lstStyle/>
          <a:p>
            <a:r>
              <a:rPr lang="ro-RO" dirty="0" err="1">
                <a:latin typeface="Courier New" panose="02070309020205020404" pitchFamily="49" charset="0"/>
                <a:cs typeface="Courier New" panose="02070309020205020404" pitchFamily="49" charset="0"/>
              </a:rPr>
              <a:t>jupyter</a:t>
            </a:r>
            <a:r>
              <a:rPr lang="ro-RO" dirty="0">
                <a:latin typeface="Courier New" panose="02070309020205020404" pitchFamily="49" charset="0"/>
                <a:cs typeface="Courier New" panose="02070309020205020404" pitchFamily="49" charset="0"/>
              </a:rPr>
              <a:t> </a:t>
            </a:r>
            <a:r>
              <a:rPr lang="ro-RO" dirty="0" err="1">
                <a:latin typeface="Courier New" panose="02070309020205020404" pitchFamily="49" charset="0"/>
                <a:cs typeface="Courier New" panose="02070309020205020404" pitchFamily="49" charset="0"/>
              </a:rPr>
              <a:t>lab</a:t>
            </a:r>
            <a:r>
              <a:rPr lang="ro-RO" dirty="0">
                <a:latin typeface="Courier New" panose="02070309020205020404" pitchFamily="49" charset="0"/>
                <a:cs typeface="Courier New" panose="02070309020205020404" pitchFamily="49" charset="0"/>
              </a:rPr>
              <a:t> --</a:t>
            </a:r>
            <a:r>
              <a:rPr lang="ro-RO" dirty="0" err="1">
                <a:latin typeface="Courier New" panose="02070309020205020404" pitchFamily="49" charset="0"/>
                <a:cs typeface="Courier New" panose="02070309020205020404" pitchFamily="49" charset="0"/>
              </a:rPr>
              <a:t>no</a:t>
            </a:r>
            <a:r>
              <a:rPr lang="ro-RO" dirty="0">
                <a:latin typeface="Courier New" panose="02070309020205020404" pitchFamily="49" charset="0"/>
                <a:cs typeface="Courier New" panose="02070309020205020404" pitchFamily="49" charset="0"/>
              </a:rPr>
              <a:t>-browser --</a:t>
            </a:r>
            <a:r>
              <a:rPr lang="ro-RO" dirty="0" err="1">
                <a:latin typeface="Courier New" panose="02070309020205020404" pitchFamily="49" charset="0"/>
                <a:cs typeface="Courier New" panose="02070309020205020404" pitchFamily="49" charset="0"/>
              </a:rPr>
              <a:t>ip</a:t>
            </a:r>
            <a:r>
              <a:rPr lang="ro-RO" dirty="0">
                <a:latin typeface="Courier New" panose="02070309020205020404" pitchFamily="49" charset="0"/>
                <a:cs typeface="Courier New" panose="02070309020205020404" pitchFamily="49" charset="0"/>
              </a:rPr>
              <a:t>=0.0.0.0 --port=8880</a:t>
            </a:r>
          </a:p>
          <a:p>
            <a:r>
              <a:rPr lang="ro-RO" dirty="0">
                <a:latin typeface="Courier New" panose="02070309020205020404" pitchFamily="49" charset="0"/>
                <a:cs typeface="Courier New" panose="02070309020205020404" pitchFamily="49" charset="0"/>
              </a:rPr>
              <a:t># </a:t>
            </a:r>
            <a:r>
              <a:rPr lang="ro-RO" dirty="0" err="1">
                <a:latin typeface="Courier New" panose="02070309020205020404" pitchFamily="49" charset="0"/>
                <a:cs typeface="Courier New" panose="02070309020205020404" pitchFamily="49" charset="0"/>
              </a:rPr>
              <a:t>copy</a:t>
            </a:r>
            <a:r>
              <a:rPr lang="ro-RO" dirty="0">
                <a:latin typeface="Courier New" panose="02070309020205020404" pitchFamily="49" charset="0"/>
                <a:cs typeface="Courier New" panose="02070309020205020404" pitchFamily="49" charset="0"/>
              </a:rPr>
              <a:t> </a:t>
            </a:r>
            <a:r>
              <a:rPr lang="ro-RO" dirty="0" err="1">
                <a:latin typeface="Courier New" panose="02070309020205020404" pitchFamily="49" charset="0"/>
                <a:cs typeface="Courier New" panose="02070309020205020404" pitchFamily="49" charset="0"/>
              </a:rPr>
              <a:t>token</a:t>
            </a:r>
            <a:r>
              <a:rPr lang="ro-RO" dirty="0">
                <a:latin typeface="Courier New" panose="02070309020205020404" pitchFamily="49" charset="0"/>
                <a:cs typeface="Courier New" panose="02070309020205020404" pitchFamily="49" charset="0"/>
              </a:rPr>
              <a:t> URL</a:t>
            </a:r>
          </a:p>
        </p:txBody>
      </p:sp>
      <p:sp>
        <p:nvSpPr>
          <p:cNvPr id="10" name="TextBox 9">
            <a:extLst>
              <a:ext uri="{FF2B5EF4-FFF2-40B4-BE49-F238E27FC236}">
                <a16:creationId xmlns:a16="http://schemas.microsoft.com/office/drawing/2014/main" id="{10E35209-7E92-C6ED-DDD2-A6784F6020DF}"/>
              </a:ext>
            </a:extLst>
          </p:cNvPr>
          <p:cNvSpPr txBox="1"/>
          <p:nvPr/>
        </p:nvSpPr>
        <p:spPr>
          <a:xfrm>
            <a:off x="221530" y="891325"/>
            <a:ext cx="4572000" cy="307777"/>
          </a:xfrm>
          <a:prstGeom prst="rect">
            <a:avLst/>
          </a:prstGeom>
          <a:noFill/>
        </p:spPr>
        <p:txBody>
          <a:bodyPr wrap="square">
            <a:spAutoFit/>
          </a:bodyPr>
          <a:lstStyle/>
          <a:p>
            <a:r>
              <a:rPr lang="en-US" dirty="0"/>
              <a:t>4. Start </a:t>
            </a:r>
            <a:r>
              <a:rPr lang="en-US" dirty="0" err="1"/>
              <a:t>Jupyter</a:t>
            </a:r>
            <a:endParaRPr lang="ro-RO" dirty="0"/>
          </a:p>
        </p:txBody>
      </p:sp>
      <p:sp>
        <p:nvSpPr>
          <p:cNvPr id="12" name="TextBox 11">
            <a:extLst>
              <a:ext uri="{FF2B5EF4-FFF2-40B4-BE49-F238E27FC236}">
                <a16:creationId xmlns:a16="http://schemas.microsoft.com/office/drawing/2014/main" id="{4C0762F2-0CBF-A90F-6971-772A57990A23}"/>
              </a:ext>
            </a:extLst>
          </p:cNvPr>
          <p:cNvSpPr txBox="1"/>
          <p:nvPr/>
        </p:nvSpPr>
        <p:spPr>
          <a:xfrm>
            <a:off x="221530" y="2098862"/>
            <a:ext cx="4572000" cy="307777"/>
          </a:xfrm>
          <a:prstGeom prst="rect">
            <a:avLst/>
          </a:prstGeom>
          <a:noFill/>
        </p:spPr>
        <p:txBody>
          <a:bodyPr wrap="square">
            <a:spAutoFit/>
          </a:bodyPr>
          <a:lstStyle/>
          <a:p>
            <a:r>
              <a:rPr lang="en-US" dirty="0"/>
              <a:t>5. Create tunnel (in new terminal)</a:t>
            </a:r>
            <a:endParaRPr lang="ro-RO" dirty="0"/>
          </a:p>
        </p:txBody>
      </p:sp>
      <p:sp>
        <p:nvSpPr>
          <p:cNvPr id="14" name="TextBox 13">
            <a:extLst>
              <a:ext uri="{FF2B5EF4-FFF2-40B4-BE49-F238E27FC236}">
                <a16:creationId xmlns:a16="http://schemas.microsoft.com/office/drawing/2014/main" id="{217C2992-27F2-6003-3D0A-D323BC930B14}"/>
              </a:ext>
            </a:extLst>
          </p:cNvPr>
          <p:cNvSpPr txBox="1"/>
          <p:nvPr/>
        </p:nvSpPr>
        <p:spPr>
          <a:xfrm>
            <a:off x="466624" y="2479650"/>
            <a:ext cx="7150233" cy="738664"/>
          </a:xfrm>
          <a:prstGeom prst="rect">
            <a:avLst/>
          </a:prstGeom>
          <a:noFill/>
        </p:spPr>
        <p:txBody>
          <a:bodyPr wrap="square">
            <a:spAutoFit/>
          </a:bodyPr>
          <a:lstStyle/>
          <a:p>
            <a:r>
              <a:rPr lang="ro-RO" dirty="0" err="1">
                <a:latin typeface="Courier New" panose="02070309020205020404" pitchFamily="49" charset="0"/>
                <a:cs typeface="Courier New" panose="02070309020205020404" pitchFamily="49" charset="0"/>
              </a:rPr>
              <a:t>ssh</a:t>
            </a:r>
            <a:r>
              <a:rPr lang="ro-RO" dirty="0">
                <a:latin typeface="Courier New" panose="02070309020205020404" pitchFamily="49" charset="0"/>
                <a:cs typeface="Courier New" panose="02070309020205020404" pitchFamily="49" charset="0"/>
              </a:rPr>
              <a:t> -N -L 8880:&lt;COMPUTE_HOSTNAME&gt;:8880 eparasch@login01-ext.leonardo.cineca.it</a:t>
            </a:r>
          </a:p>
          <a:p>
            <a:r>
              <a:rPr lang="ro-RO" dirty="0">
                <a:latin typeface="Courier New" panose="02070309020205020404" pitchFamily="49" charset="0"/>
                <a:cs typeface="Courier New" panose="02070309020205020404" pitchFamily="49" charset="0"/>
              </a:rPr>
              <a:t># </a:t>
            </a:r>
            <a:r>
              <a:rPr lang="ro-RO" dirty="0" err="1">
                <a:latin typeface="Courier New" panose="02070309020205020404" pitchFamily="49" charset="0"/>
                <a:cs typeface="Courier New" panose="02070309020205020404" pitchFamily="49" charset="0"/>
              </a:rPr>
              <a:t>example</a:t>
            </a:r>
            <a:r>
              <a:rPr lang="ro-RO" dirty="0">
                <a:latin typeface="Courier New" panose="02070309020205020404" pitchFamily="49" charset="0"/>
                <a:cs typeface="Courier New" panose="02070309020205020404" pitchFamily="49" charset="0"/>
              </a:rPr>
              <a:t>: </a:t>
            </a:r>
            <a:r>
              <a:rPr lang="ro-RO" dirty="0" err="1">
                <a:latin typeface="Courier New" panose="02070309020205020404" pitchFamily="49" charset="0"/>
                <a:cs typeface="Courier New" panose="02070309020205020404" pitchFamily="49" charset="0"/>
              </a:rPr>
              <a:t>ssh</a:t>
            </a:r>
            <a:r>
              <a:rPr lang="ro-RO" dirty="0">
                <a:latin typeface="Courier New" panose="02070309020205020404" pitchFamily="49" charset="0"/>
                <a:cs typeface="Courier New" panose="02070309020205020404" pitchFamily="49" charset="0"/>
              </a:rPr>
              <a:t> -N -L 8880:lrdn3421:8880 ...</a:t>
            </a:r>
          </a:p>
        </p:txBody>
      </p:sp>
      <p:sp>
        <p:nvSpPr>
          <p:cNvPr id="16" name="TextBox 15">
            <a:extLst>
              <a:ext uri="{FF2B5EF4-FFF2-40B4-BE49-F238E27FC236}">
                <a16:creationId xmlns:a16="http://schemas.microsoft.com/office/drawing/2014/main" id="{4D9F7EF0-0E67-F739-41A1-01D907873FF0}"/>
              </a:ext>
            </a:extLst>
          </p:cNvPr>
          <p:cNvSpPr txBox="1"/>
          <p:nvPr/>
        </p:nvSpPr>
        <p:spPr>
          <a:xfrm>
            <a:off x="221530" y="3368813"/>
            <a:ext cx="4572000" cy="307777"/>
          </a:xfrm>
          <a:prstGeom prst="rect">
            <a:avLst/>
          </a:prstGeom>
          <a:noFill/>
        </p:spPr>
        <p:txBody>
          <a:bodyPr wrap="square">
            <a:spAutoFit/>
          </a:bodyPr>
          <a:lstStyle/>
          <a:p>
            <a:r>
              <a:rPr lang="en-US" dirty="0"/>
              <a:t>6. Browser</a:t>
            </a:r>
          </a:p>
        </p:txBody>
      </p:sp>
      <p:sp>
        <p:nvSpPr>
          <p:cNvPr id="18" name="TextBox 17">
            <a:extLst>
              <a:ext uri="{FF2B5EF4-FFF2-40B4-BE49-F238E27FC236}">
                <a16:creationId xmlns:a16="http://schemas.microsoft.com/office/drawing/2014/main" id="{5031448B-A6FE-B077-64C9-A06E8C5EA0E4}"/>
              </a:ext>
            </a:extLst>
          </p:cNvPr>
          <p:cNvSpPr txBox="1"/>
          <p:nvPr/>
        </p:nvSpPr>
        <p:spPr>
          <a:xfrm>
            <a:off x="466624" y="3732637"/>
            <a:ext cx="6584624" cy="738664"/>
          </a:xfrm>
          <a:prstGeom prst="rect">
            <a:avLst/>
          </a:prstGeom>
          <a:noFill/>
        </p:spPr>
        <p:txBody>
          <a:bodyPr wrap="square">
            <a:spAutoFit/>
          </a:bodyPr>
          <a:lstStyle/>
          <a:p>
            <a:r>
              <a:rPr lang="en-US" dirty="0">
                <a:latin typeface="Courier New" panose="02070309020205020404" pitchFamily="49" charset="0"/>
                <a:cs typeface="Courier New" panose="02070309020205020404" pitchFamily="49" charset="0"/>
              </a:rPr>
              <a:t>Open: http://127.0.0.1:8880/lab (paste token if needed)</a:t>
            </a:r>
          </a:p>
          <a:p>
            <a:endParaRPr lang="en-US"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Select kernel: “Leonardo (</a:t>
            </a:r>
            <a:r>
              <a:rPr lang="en-US" dirty="0" err="1">
                <a:latin typeface="Courier New" panose="02070309020205020404" pitchFamily="49" charset="0"/>
                <a:cs typeface="Courier New" panose="02070309020205020404" pitchFamily="49" charset="0"/>
              </a:rPr>
              <a:t>jlab</a:t>
            </a:r>
            <a:r>
              <a:rPr lang="en-US"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9508513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600;p37">
            <a:extLst>
              <a:ext uri="{FF2B5EF4-FFF2-40B4-BE49-F238E27FC236}">
                <a16:creationId xmlns:a16="http://schemas.microsoft.com/office/drawing/2014/main" id="{80009E7A-0F79-4BE0-8D74-6262F47BD314}"/>
              </a:ext>
            </a:extLst>
          </p:cNvPr>
          <p:cNvSpPr txBox="1">
            <a:spLocks/>
          </p:cNvSpPr>
          <p:nvPr/>
        </p:nvSpPr>
        <p:spPr>
          <a:xfrm>
            <a:off x="587712" y="1212447"/>
            <a:ext cx="5101632" cy="10590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chemeClr val="dk1"/>
              </a:buClr>
              <a:buSzPts val="3000"/>
              <a:buFont typeface="Golos Text Medium"/>
              <a:buNone/>
              <a:defRPr sz="3000" b="0" i="0" u="none" strike="noStrike" cap="none">
                <a:solidFill>
                  <a:schemeClr val="dk1"/>
                </a:solidFill>
                <a:latin typeface="Golos Text Medium"/>
                <a:ea typeface="Golos Text Medium"/>
                <a:cs typeface="Golos Text Medium"/>
                <a:sym typeface="Golos Text Medium"/>
              </a:defRPr>
            </a:lvl1pPr>
            <a:lvl2pPr marR="0" lvl="1" algn="l" rtl="0">
              <a:lnSpc>
                <a:spcPct val="115000"/>
              </a:lnSpc>
              <a:spcBef>
                <a:spcPts val="0"/>
              </a:spcBef>
              <a:spcAft>
                <a:spcPts val="0"/>
              </a:spcAft>
              <a:buClr>
                <a:schemeClr val="dk1"/>
              </a:buClr>
              <a:buSzPts val="3200"/>
              <a:buFont typeface="Golos Text Medium"/>
              <a:buNone/>
              <a:defRPr sz="3200" b="0" i="0" u="none" strike="noStrike" cap="none">
                <a:solidFill>
                  <a:schemeClr val="dk1"/>
                </a:solidFill>
                <a:latin typeface="Golos Text Medium"/>
                <a:ea typeface="Golos Text Medium"/>
                <a:cs typeface="Golos Text Medium"/>
                <a:sym typeface="Golos Text Medium"/>
              </a:defRPr>
            </a:lvl2pPr>
            <a:lvl3pPr marR="0" lvl="2" algn="l" rtl="0">
              <a:lnSpc>
                <a:spcPct val="115000"/>
              </a:lnSpc>
              <a:spcBef>
                <a:spcPts val="0"/>
              </a:spcBef>
              <a:spcAft>
                <a:spcPts val="0"/>
              </a:spcAft>
              <a:buClr>
                <a:schemeClr val="dk1"/>
              </a:buClr>
              <a:buSzPts val="3200"/>
              <a:buFont typeface="Golos Text Medium"/>
              <a:buNone/>
              <a:defRPr sz="3200" b="0" i="0" u="none" strike="noStrike" cap="none">
                <a:solidFill>
                  <a:schemeClr val="dk1"/>
                </a:solidFill>
                <a:latin typeface="Golos Text Medium"/>
                <a:ea typeface="Golos Text Medium"/>
                <a:cs typeface="Golos Text Medium"/>
                <a:sym typeface="Golos Text Medium"/>
              </a:defRPr>
            </a:lvl3pPr>
            <a:lvl4pPr marR="0" lvl="3" algn="l" rtl="0">
              <a:lnSpc>
                <a:spcPct val="115000"/>
              </a:lnSpc>
              <a:spcBef>
                <a:spcPts val="0"/>
              </a:spcBef>
              <a:spcAft>
                <a:spcPts val="0"/>
              </a:spcAft>
              <a:buClr>
                <a:schemeClr val="dk1"/>
              </a:buClr>
              <a:buSzPts val="3200"/>
              <a:buFont typeface="Golos Text Medium"/>
              <a:buNone/>
              <a:defRPr sz="3200" b="0" i="0" u="none" strike="noStrike" cap="none">
                <a:solidFill>
                  <a:schemeClr val="dk1"/>
                </a:solidFill>
                <a:latin typeface="Golos Text Medium"/>
                <a:ea typeface="Golos Text Medium"/>
                <a:cs typeface="Golos Text Medium"/>
                <a:sym typeface="Golos Text Medium"/>
              </a:defRPr>
            </a:lvl4pPr>
            <a:lvl5pPr marR="0" lvl="4" algn="l" rtl="0">
              <a:lnSpc>
                <a:spcPct val="115000"/>
              </a:lnSpc>
              <a:spcBef>
                <a:spcPts val="0"/>
              </a:spcBef>
              <a:spcAft>
                <a:spcPts val="0"/>
              </a:spcAft>
              <a:buClr>
                <a:schemeClr val="dk1"/>
              </a:buClr>
              <a:buSzPts val="3200"/>
              <a:buFont typeface="Golos Text Medium"/>
              <a:buNone/>
              <a:defRPr sz="3200" b="0" i="0" u="none" strike="noStrike" cap="none">
                <a:solidFill>
                  <a:schemeClr val="dk1"/>
                </a:solidFill>
                <a:latin typeface="Golos Text Medium"/>
                <a:ea typeface="Golos Text Medium"/>
                <a:cs typeface="Golos Text Medium"/>
                <a:sym typeface="Golos Text Medium"/>
              </a:defRPr>
            </a:lvl5pPr>
            <a:lvl6pPr marR="0" lvl="5" algn="l" rtl="0">
              <a:lnSpc>
                <a:spcPct val="115000"/>
              </a:lnSpc>
              <a:spcBef>
                <a:spcPts val="0"/>
              </a:spcBef>
              <a:spcAft>
                <a:spcPts val="0"/>
              </a:spcAft>
              <a:buClr>
                <a:schemeClr val="dk1"/>
              </a:buClr>
              <a:buSzPts val="3200"/>
              <a:buFont typeface="Golos Text Medium"/>
              <a:buNone/>
              <a:defRPr sz="3200" b="0" i="0" u="none" strike="noStrike" cap="none">
                <a:solidFill>
                  <a:schemeClr val="dk1"/>
                </a:solidFill>
                <a:latin typeface="Golos Text Medium"/>
                <a:ea typeface="Golos Text Medium"/>
                <a:cs typeface="Golos Text Medium"/>
                <a:sym typeface="Golos Text Medium"/>
              </a:defRPr>
            </a:lvl6pPr>
            <a:lvl7pPr marR="0" lvl="6" algn="l" rtl="0">
              <a:lnSpc>
                <a:spcPct val="115000"/>
              </a:lnSpc>
              <a:spcBef>
                <a:spcPts val="0"/>
              </a:spcBef>
              <a:spcAft>
                <a:spcPts val="0"/>
              </a:spcAft>
              <a:buClr>
                <a:schemeClr val="dk1"/>
              </a:buClr>
              <a:buSzPts val="3200"/>
              <a:buFont typeface="Golos Text Medium"/>
              <a:buNone/>
              <a:defRPr sz="3200" b="0" i="0" u="none" strike="noStrike" cap="none">
                <a:solidFill>
                  <a:schemeClr val="dk1"/>
                </a:solidFill>
                <a:latin typeface="Golos Text Medium"/>
                <a:ea typeface="Golos Text Medium"/>
                <a:cs typeface="Golos Text Medium"/>
                <a:sym typeface="Golos Text Medium"/>
              </a:defRPr>
            </a:lvl7pPr>
            <a:lvl8pPr marR="0" lvl="7" algn="l" rtl="0">
              <a:lnSpc>
                <a:spcPct val="115000"/>
              </a:lnSpc>
              <a:spcBef>
                <a:spcPts val="0"/>
              </a:spcBef>
              <a:spcAft>
                <a:spcPts val="0"/>
              </a:spcAft>
              <a:buClr>
                <a:schemeClr val="dk1"/>
              </a:buClr>
              <a:buSzPts val="3200"/>
              <a:buFont typeface="Golos Text Medium"/>
              <a:buNone/>
              <a:defRPr sz="3200" b="0" i="0" u="none" strike="noStrike" cap="none">
                <a:solidFill>
                  <a:schemeClr val="dk1"/>
                </a:solidFill>
                <a:latin typeface="Golos Text Medium"/>
                <a:ea typeface="Golos Text Medium"/>
                <a:cs typeface="Golos Text Medium"/>
                <a:sym typeface="Golos Text Medium"/>
              </a:defRPr>
            </a:lvl8pPr>
            <a:lvl9pPr marR="0" lvl="8" algn="l" rtl="0">
              <a:lnSpc>
                <a:spcPct val="115000"/>
              </a:lnSpc>
              <a:spcBef>
                <a:spcPts val="0"/>
              </a:spcBef>
              <a:spcAft>
                <a:spcPts val="0"/>
              </a:spcAft>
              <a:buClr>
                <a:schemeClr val="dk1"/>
              </a:buClr>
              <a:buSzPts val="3200"/>
              <a:buFont typeface="Golos Text Medium"/>
              <a:buNone/>
              <a:defRPr sz="3200" b="0" i="0" u="none" strike="noStrike" cap="none">
                <a:solidFill>
                  <a:schemeClr val="dk1"/>
                </a:solidFill>
                <a:latin typeface="Golos Text Medium"/>
                <a:ea typeface="Golos Text Medium"/>
                <a:cs typeface="Golos Text Medium"/>
                <a:sym typeface="Golos Text Medium"/>
              </a:defRPr>
            </a:lvl9pPr>
          </a:lstStyle>
          <a:p>
            <a:r>
              <a:rPr lang="en-US" sz="3200" dirty="0"/>
              <a:t>Thank you for you</a:t>
            </a:r>
            <a:r>
              <a:rPr lang="ro-RO" sz="3200" dirty="0"/>
              <a:t>r</a:t>
            </a:r>
            <a:r>
              <a:rPr lang="en-US" sz="3200" dirty="0"/>
              <a:t> attention!</a:t>
            </a:r>
          </a:p>
        </p:txBody>
      </p:sp>
      <p:sp>
        <p:nvSpPr>
          <p:cNvPr id="5" name="Google Shape;601;p37">
            <a:extLst>
              <a:ext uri="{FF2B5EF4-FFF2-40B4-BE49-F238E27FC236}">
                <a16:creationId xmlns:a16="http://schemas.microsoft.com/office/drawing/2014/main" id="{E335C40D-3A52-47C6-8732-97D47195D09E}"/>
              </a:ext>
            </a:extLst>
          </p:cNvPr>
          <p:cNvSpPr txBox="1">
            <a:spLocks/>
          </p:cNvSpPr>
          <p:nvPr/>
        </p:nvSpPr>
        <p:spPr>
          <a:xfrm>
            <a:off x="707015" y="2734785"/>
            <a:ext cx="3856800" cy="1422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Golos Text Medium"/>
              <a:buChar char="●"/>
              <a:defRPr sz="1400" b="0" i="0" u="none" strike="noStrike" cap="none">
                <a:solidFill>
                  <a:schemeClr val="dk1"/>
                </a:solidFill>
                <a:latin typeface="Golos Text"/>
                <a:ea typeface="Golos Text"/>
                <a:cs typeface="Golos Text"/>
                <a:sym typeface="Golos Text"/>
              </a:defRPr>
            </a:lvl1pPr>
            <a:lvl2pPr marL="914400" marR="0" lvl="1" indent="-317500" algn="l" rtl="0">
              <a:lnSpc>
                <a:spcPct val="115000"/>
              </a:lnSpc>
              <a:spcBef>
                <a:spcPts val="0"/>
              </a:spcBef>
              <a:spcAft>
                <a:spcPts val="0"/>
              </a:spcAft>
              <a:buClr>
                <a:schemeClr val="dk1"/>
              </a:buClr>
              <a:buSzPts val="1400"/>
              <a:buFont typeface="Golos Text Medium"/>
              <a:buChar char="○"/>
              <a:defRPr sz="1400" b="0" i="0" u="none" strike="noStrike" cap="none">
                <a:solidFill>
                  <a:schemeClr val="dk1"/>
                </a:solidFill>
                <a:latin typeface="Golos Text Medium"/>
                <a:ea typeface="Golos Text Medium"/>
                <a:cs typeface="Golos Text Medium"/>
                <a:sym typeface="Golos Text Medium"/>
              </a:defRPr>
            </a:lvl2pPr>
            <a:lvl3pPr marL="1371600" marR="0" lvl="2" indent="-317500" algn="l" rtl="0">
              <a:lnSpc>
                <a:spcPct val="115000"/>
              </a:lnSpc>
              <a:spcBef>
                <a:spcPts val="0"/>
              </a:spcBef>
              <a:spcAft>
                <a:spcPts val="0"/>
              </a:spcAft>
              <a:buClr>
                <a:schemeClr val="dk1"/>
              </a:buClr>
              <a:buSzPts val="1400"/>
              <a:buFont typeface="Golos Text Medium"/>
              <a:buChar char="■"/>
              <a:defRPr sz="1400" b="0" i="0" u="none" strike="noStrike" cap="none">
                <a:solidFill>
                  <a:schemeClr val="dk1"/>
                </a:solidFill>
                <a:latin typeface="Golos Text Medium"/>
                <a:ea typeface="Golos Text Medium"/>
                <a:cs typeface="Golos Text Medium"/>
                <a:sym typeface="Golos Text Medium"/>
              </a:defRPr>
            </a:lvl3pPr>
            <a:lvl4pPr marL="1828800" marR="0" lvl="3" indent="-317500" algn="l" rtl="0">
              <a:lnSpc>
                <a:spcPct val="115000"/>
              </a:lnSpc>
              <a:spcBef>
                <a:spcPts val="0"/>
              </a:spcBef>
              <a:spcAft>
                <a:spcPts val="0"/>
              </a:spcAft>
              <a:buClr>
                <a:schemeClr val="dk1"/>
              </a:buClr>
              <a:buSzPts val="1400"/>
              <a:buFont typeface="Golos Text Medium"/>
              <a:buChar char="●"/>
              <a:defRPr sz="1400" b="0" i="0" u="none" strike="noStrike" cap="none">
                <a:solidFill>
                  <a:schemeClr val="dk1"/>
                </a:solidFill>
                <a:latin typeface="Golos Text Medium"/>
                <a:ea typeface="Golos Text Medium"/>
                <a:cs typeface="Golos Text Medium"/>
                <a:sym typeface="Golos Text Medium"/>
              </a:defRPr>
            </a:lvl4pPr>
            <a:lvl5pPr marL="2286000" marR="0" lvl="4" indent="-317500" algn="l" rtl="0">
              <a:lnSpc>
                <a:spcPct val="115000"/>
              </a:lnSpc>
              <a:spcBef>
                <a:spcPts val="0"/>
              </a:spcBef>
              <a:spcAft>
                <a:spcPts val="0"/>
              </a:spcAft>
              <a:buClr>
                <a:schemeClr val="dk1"/>
              </a:buClr>
              <a:buSzPts val="1400"/>
              <a:buFont typeface="Golos Text Medium"/>
              <a:buChar char="○"/>
              <a:defRPr sz="1400" b="0" i="0" u="none" strike="noStrike" cap="none">
                <a:solidFill>
                  <a:schemeClr val="dk1"/>
                </a:solidFill>
                <a:latin typeface="Golos Text Medium"/>
                <a:ea typeface="Golos Text Medium"/>
                <a:cs typeface="Golos Text Medium"/>
                <a:sym typeface="Golos Text Medium"/>
              </a:defRPr>
            </a:lvl5pPr>
            <a:lvl6pPr marL="2743200" marR="0" lvl="5" indent="-317500" algn="l" rtl="0">
              <a:lnSpc>
                <a:spcPct val="115000"/>
              </a:lnSpc>
              <a:spcBef>
                <a:spcPts val="0"/>
              </a:spcBef>
              <a:spcAft>
                <a:spcPts val="0"/>
              </a:spcAft>
              <a:buClr>
                <a:schemeClr val="dk1"/>
              </a:buClr>
              <a:buSzPts val="1400"/>
              <a:buFont typeface="Golos Text Medium"/>
              <a:buChar char="■"/>
              <a:defRPr sz="1400" b="0" i="0" u="none" strike="noStrike" cap="none">
                <a:solidFill>
                  <a:schemeClr val="dk1"/>
                </a:solidFill>
                <a:latin typeface="Golos Text Medium"/>
                <a:ea typeface="Golos Text Medium"/>
                <a:cs typeface="Golos Text Medium"/>
                <a:sym typeface="Golos Text Medium"/>
              </a:defRPr>
            </a:lvl6pPr>
            <a:lvl7pPr marL="3200400" marR="0" lvl="6" indent="-317500" algn="l" rtl="0">
              <a:lnSpc>
                <a:spcPct val="115000"/>
              </a:lnSpc>
              <a:spcBef>
                <a:spcPts val="0"/>
              </a:spcBef>
              <a:spcAft>
                <a:spcPts val="0"/>
              </a:spcAft>
              <a:buClr>
                <a:schemeClr val="dk1"/>
              </a:buClr>
              <a:buSzPts val="1400"/>
              <a:buFont typeface="Golos Text Medium"/>
              <a:buChar char="●"/>
              <a:defRPr sz="1400" b="0" i="0" u="none" strike="noStrike" cap="none">
                <a:solidFill>
                  <a:schemeClr val="dk1"/>
                </a:solidFill>
                <a:latin typeface="Golos Text Medium"/>
                <a:ea typeface="Golos Text Medium"/>
                <a:cs typeface="Golos Text Medium"/>
                <a:sym typeface="Golos Text Medium"/>
              </a:defRPr>
            </a:lvl7pPr>
            <a:lvl8pPr marL="3657600" marR="0" lvl="7" indent="-317500" algn="l" rtl="0">
              <a:lnSpc>
                <a:spcPct val="115000"/>
              </a:lnSpc>
              <a:spcBef>
                <a:spcPts val="0"/>
              </a:spcBef>
              <a:spcAft>
                <a:spcPts val="0"/>
              </a:spcAft>
              <a:buClr>
                <a:schemeClr val="dk1"/>
              </a:buClr>
              <a:buSzPts val="1400"/>
              <a:buFont typeface="Golos Text Medium"/>
              <a:buChar char="○"/>
              <a:defRPr sz="1400" b="0" i="0" u="none" strike="noStrike" cap="none">
                <a:solidFill>
                  <a:schemeClr val="dk1"/>
                </a:solidFill>
                <a:latin typeface="Golos Text Medium"/>
                <a:ea typeface="Golos Text Medium"/>
                <a:cs typeface="Golos Text Medium"/>
                <a:sym typeface="Golos Text Medium"/>
              </a:defRPr>
            </a:lvl8pPr>
            <a:lvl9pPr marL="4114800" marR="0" lvl="8" indent="-317500" algn="l" rtl="0">
              <a:lnSpc>
                <a:spcPct val="115000"/>
              </a:lnSpc>
              <a:spcBef>
                <a:spcPts val="0"/>
              </a:spcBef>
              <a:spcAft>
                <a:spcPts val="0"/>
              </a:spcAft>
              <a:buClr>
                <a:schemeClr val="dk1"/>
              </a:buClr>
              <a:buSzPts val="1400"/>
              <a:buFont typeface="Golos Text Medium"/>
              <a:buChar char="■"/>
              <a:defRPr sz="1400" b="0" i="0" u="none" strike="noStrike" cap="none">
                <a:solidFill>
                  <a:schemeClr val="dk1"/>
                </a:solidFill>
                <a:latin typeface="Golos Text Medium"/>
                <a:ea typeface="Golos Text Medium"/>
                <a:cs typeface="Golos Text Medium"/>
                <a:sym typeface="Golos Text Medium"/>
              </a:defRPr>
            </a:lvl9pPr>
          </a:lstStyle>
          <a:p>
            <a:pPr marL="0" indent="0">
              <a:buClr>
                <a:schemeClr val="lt1"/>
              </a:buClr>
              <a:buSzPts val="1100"/>
              <a:buFont typeface="Arial"/>
              <a:buNone/>
            </a:pPr>
            <a:r>
              <a:rPr lang="en-US" sz="1400" dirty="0"/>
              <a:t>Wrap-up &amp; Discussions </a:t>
            </a:r>
          </a:p>
          <a:p>
            <a:pPr marL="0" indent="0">
              <a:buClr>
                <a:schemeClr val="lt1"/>
              </a:buClr>
              <a:buSzPts val="1100"/>
              <a:buFont typeface="Arial"/>
              <a:buNone/>
            </a:pPr>
            <a:endParaRPr lang="en-US" dirty="0">
              <a:hlinkClick r:id="rId2"/>
            </a:endParaRPr>
          </a:p>
          <a:p>
            <a:pPr marL="0" indent="0">
              <a:buClr>
                <a:schemeClr val="lt1"/>
              </a:buClr>
              <a:buSzPts val="1100"/>
              <a:buFont typeface="Arial"/>
              <a:buNone/>
            </a:pPr>
            <a:r>
              <a:rPr lang="en-US" dirty="0">
                <a:hlinkClick r:id="rId2"/>
              </a:rPr>
              <a:t>elena.paraschiv@ici.ro</a:t>
            </a:r>
            <a:endParaRPr lang="en-US" dirty="0"/>
          </a:p>
          <a:p>
            <a:pPr marL="0" indent="0">
              <a:spcBef>
                <a:spcPts val="1000"/>
              </a:spcBef>
              <a:buClr>
                <a:schemeClr val="lt1"/>
              </a:buClr>
              <a:buSzPts val="1100"/>
              <a:buFont typeface="Arial"/>
              <a:buNone/>
            </a:pPr>
            <a:r>
              <a:rPr lang="en-US" dirty="0"/>
              <a:t> </a:t>
            </a:r>
          </a:p>
        </p:txBody>
      </p:sp>
      <p:grpSp>
        <p:nvGrpSpPr>
          <p:cNvPr id="150" name="Google Shape;407;p37">
            <a:extLst>
              <a:ext uri="{FF2B5EF4-FFF2-40B4-BE49-F238E27FC236}">
                <a16:creationId xmlns:a16="http://schemas.microsoft.com/office/drawing/2014/main" id="{F3A70195-6703-49E1-AFA2-A37E0DD86312}"/>
              </a:ext>
            </a:extLst>
          </p:cNvPr>
          <p:cNvGrpSpPr/>
          <p:nvPr/>
        </p:nvGrpSpPr>
        <p:grpSpPr>
          <a:xfrm flipH="1">
            <a:off x="4009034" y="108212"/>
            <a:ext cx="5031404" cy="5035288"/>
            <a:chOff x="-576724" y="-151900"/>
            <a:chExt cx="5291202" cy="5295287"/>
          </a:xfrm>
        </p:grpSpPr>
        <p:pic>
          <p:nvPicPr>
            <p:cNvPr id="151" name="Google Shape;408;p37">
              <a:extLst>
                <a:ext uri="{FF2B5EF4-FFF2-40B4-BE49-F238E27FC236}">
                  <a16:creationId xmlns:a16="http://schemas.microsoft.com/office/drawing/2014/main" id="{A52F4C9C-A6F5-4E72-86C3-5C239CDBD2F7}"/>
                </a:ext>
              </a:extLst>
            </p:cNvPr>
            <p:cNvPicPr preferRelativeResize="0"/>
            <p:nvPr/>
          </p:nvPicPr>
          <p:blipFill rotWithShape="1">
            <a:blip r:embed="rId3">
              <a:alphaModFix/>
            </a:blip>
            <a:srcRect t="79" b="69"/>
            <a:stretch/>
          </p:blipFill>
          <p:spPr>
            <a:xfrm>
              <a:off x="-457316" y="-151900"/>
              <a:ext cx="2746440" cy="2553354"/>
            </a:xfrm>
            <a:prstGeom prst="rect">
              <a:avLst/>
            </a:prstGeom>
            <a:noFill/>
            <a:ln>
              <a:noFill/>
            </a:ln>
          </p:spPr>
        </p:pic>
        <p:pic>
          <p:nvPicPr>
            <p:cNvPr id="152" name="Google Shape;409;p37">
              <a:extLst>
                <a:ext uri="{FF2B5EF4-FFF2-40B4-BE49-F238E27FC236}">
                  <a16:creationId xmlns:a16="http://schemas.microsoft.com/office/drawing/2014/main" id="{EDC56887-0990-421C-8300-05B692A910C8}"/>
                </a:ext>
              </a:extLst>
            </p:cNvPr>
            <p:cNvPicPr preferRelativeResize="0"/>
            <p:nvPr/>
          </p:nvPicPr>
          <p:blipFill>
            <a:blip r:embed="rId4">
              <a:alphaModFix/>
            </a:blip>
            <a:stretch>
              <a:fillRect/>
            </a:stretch>
          </p:blipFill>
          <p:spPr>
            <a:xfrm flipH="1">
              <a:off x="-576724" y="712458"/>
              <a:ext cx="5291202" cy="1036674"/>
            </a:xfrm>
            <a:prstGeom prst="rect">
              <a:avLst/>
            </a:prstGeom>
            <a:noFill/>
            <a:ln>
              <a:noFill/>
            </a:ln>
          </p:spPr>
        </p:pic>
        <p:pic>
          <p:nvPicPr>
            <p:cNvPr id="153" name="Google Shape;410;p37">
              <a:extLst>
                <a:ext uri="{FF2B5EF4-FFF2-40B4-BE49-F238E27FC236}">
                  <a16:creationId xmlns:a16="http://schemas.microsoft.com/office/drawing/2014/main" id="{971E3682-748A-47A9-8719-1E0C522C832F}"/>
                </a:ext>
              </a:extLst>
            </p:cNvPr>
            <p:cNvPicPr preferRelativeResize="0"/>
            <p:nvPr/>
          </p:nvPicPr>
          <p:blipFill>
            <a:blip r:embed="rId5">
              <a:alphaModFix/>
            </a:blip>
            <a:stretch>
              <a:fillRect/>
            </a:stretch>
          </p:blipFill>
          <p:spPr>
            <a:xfrm>
              <a:off x="1170539" y="1348669"/>
              <a:ext cx="2989131" cy="2884159"/>
            </a:xfrm>
            <a:prstGeom prst="rect">
              <a:avLst/>
            </a:prstGeom>
            <a:noFill/>
            <a:ln>
              <a:noFill/>
            </a:ln>
          </p:spPr>
        </p:pic>
        <p:pic>
          <p:nvPicPr>
            <p:cNvPr id="154" name="Google Shape;411;p37">
              <a:extLst>
                <a:ext uri="{FF2B5EF4-FFF2-40B4-BE49-F238E27FC236}">
                  <a16:creationId xmlns:a16="http://schemas.microsoft.com/office/drawing/2014/main" id="{D1E3841A-2F8D-43FC-B579-EA4019FAF829}"/>
                </a:ext>
              </a:extLst>
            </p:cNvPr>
            <p:cNvPicPr preferRelativeResize="0"/>
            <p:nvPr/>
          </p:nvPicPr>
          <p:blipFill>
            <a:blip r:embed="rId6">
              <a:alphaModFix/>
            </a:blip>
            <a:stretch>
              <a:fillRect/>
            </a:stretch>
          </p:blipFill>
          <p:spPr>
            <a:xfrm>
              <a:off x="1765895" y="812791"/>
              <a:ext cx="1798405" cy="4330596"/>
            </a:xfrm>
            <a:prstGeom prst="rect">
              <a:avLst/>
            </a:prstGeom>
            <a:noFill/>
            <a:ln>
              <a:noFill/>
            </a:ln>
          </p:spPr>
        </p:pic>
        <p:pic>
          <p:nvPicPr>
            <p:cNvPr id="155" name="Google Shape;412;p37">
              <a:extLst>
                <a:ext uri="{FF2B5EF4-FFF2-40B4-BE49-F238E27FC236}">
                  <a16:creationId xmlns:a16="http://schemas.microsoft.com/office/drawing/2014/main" id="{43CA676F-C1FB-46EF-AAE5-DB06DF4E6193}"/>
                </a:ext>
              </a:extLst>
            </p:cNvPr>
            <p:cNvPicPr preferRelativeResize="0"/>
            <p:nvPr/>
          </p:nvPicPr>
          <p:blipFill rotWithShape="1">
            <a:blip r:embed="rId7">
              <a:alphaModFix/>
            </a:blip>
            <a:srcRect/>
            <a:stretch/>
          </p:blipFill>
          <p:spPr>
            <a:xfrm>
              <a:off x="-259495" y="1536009"/>
              <a:ext cx="3664277" cy="3607376"/>
            </a:xfrm>
            <a:prstGeom prst="rect">
              <a:avLst/>
            </a:prstGeom>
            <a:noFill/>
            <a:ln>
              <a:noFill/>
            </a:ln>
          </p:spPr>
        </p:pic>
      </p:grpSp>
    </p:spTree>
    <p:extLst>
      <p:ext uri="{BB962C8B-B14F-4D97-AF65-F5344CB8AC3E}">
        <p14:creationId xmlns:p14="http://schemas.microsoft.com/office/powerpoint/2010/main" val="2063125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 name="Rectangle 1">
            <a:extLst>
              <a:ext uri="{FF2B5EF4-FFF2-40B4-BE49-F238E27FC236}">
                <a16:creationId xmlns:a16="http://schemas.microsoft.com/office/drawing/2014/main" id="{D7F9FAF7-1808-40BE-AA3B-9BCEEEEF278B}"/>
              </a:ext>
            </a:extLst>
          </p:cNvPr>
          <p:cNvSpPr/>
          <p:nvPr/>
        </p:nvSpPr>
        <p:spPr>
          <a:xfrm>
            <a:off x="330969" y="458444"/>
            <a:ext cx="8482059" cy="307777"/>
          </a:xfrm>
          <a:prstGeom prst="rect">
            <a:avLst/>
          </a:prstGeom>
        </p:spPr>
        <p:txBody>
          <a:bodyPr wrap="square">
            <a:spAutoFit/>
          </a:bodyPr>
          <a:lstStyle/>
          <a:p>
            <a:r>
              <a:rPr lang="en-US" b="1" dirty="0">
                <a:solidFill>
                  <a:schemeClr val="dk1"/>
                </a:solidFill>
                <a:latin typeface="Golos Text Medium"/>
                <a:cs typeface="Golos Text Medium"/>
              </a:rPr>
              <a:t>Key Concepts in Computer Vision</a:t>
            </a:r>
            <a:endParaRPr lang="en-US" b="1" dirty="0">
              <a:solidFill>
                <a:schemeClr val="dk1"/>
              </a:solidFill>
              <a:latin typeface="Golos Text Medium"/>
              <a:cs typeface="Golos Text Medium"/>
              <a:sym typeface="Golos Text Medium"/>
            </a:endParaRPr>
          </a:p>
        </p:txBody>
      </p:sp>
      <p:sp>
        <p:nvSpPr>
          <p:cNvPr id="8" name="Text Placeholder 1">
            <a:extLst>
              <a:ext uri="{FF2B5EF4-FFF2-40B4-BE49-F238E27FC236}">
                <a16:creationId xmlns:a16="http://schemas.microsoft.com/office/drawing/2014/main" id="{64544E1F-4C6C-F2F4-748C-A5A8D3E0C5C9}"/>
              </a:ext>
            </a:extLst>
          </p:cNvPr>
          <p:cNvSpPr>
            <a:spLocks noGrp="1"/>
          </p:cNvSpPr>
          <p:nvPr>
            <p:ph type="title"/>
          </p:nvPr>
        </p:nvSpPr>
        <p:spPr>
          <a:xfrm>
            <a:off x="482138" y="1219413"/>
            <a:ext cx="8179723" cy="3055397"/>
          </a:xfrm>
        </p:spPr>
        <p:txBody>
          <a:bodyPr/>
          <a:lstStyle/>
          <a:p>
            <a:pPr>
              <a:spcBef>
                <a:spcPts val="600"/>
              </a:spcBef>
              <a:spcAft>
                <a:spcPts val="600"/>
              </a:spcAft>
            </a:pPr>
            <a:r>
              <a:rPr lang="en-US" sz="1000" b="1" dirty="0"/>
              <a:t>I. Image Processing: </a:t>
            </a:r>
            <a:r>
              <a:rPr lang="en-US" sz="1000" dirty="0"/>
              <a:t>It refers to techniques for manipulating and analyzing digital images. Common image processing tasks include:</a:t>
            </a:r>
            <a:br>
              <a:rPr lang="en-US" sz="1000" dirty="0"/>
            </a:br>
            <a:br>
              <a:rPr lang="en-US" sz="1000" dirty="0"/>
            </a:br>
            <a:r>
              <a:rPr lang="en-US" sz="1000" dirty="0"/>
              <a:t>1. Image Transformation (Geometric Transformations, Fourier Transform, Intensity Transformation)</a:t>
            </a:r>
            <a:br>
              <a:rPr lang="en-US" sz="1000" dirty="0"/>
            </a:br>
            <a:r>
              <a:rPr lang="en-US" sz="1000" dirty="0"/>
              <a:t>2. Image Enhancement (Histogram Equalization, Contrast Enhancement, Image Sharpening, Color Correction)</a:t>
            </a:r>
            <a:br>
              <a:rPr lang="en-US" sz="1000" dirty="0"/>
            </a:br>
            <a:r>
              <a:rPr lang="en-US" sz="1000" dirty="0"/>
              <a:t>3. Noise Reduction Techniques (Median Filtering, Bilateral Filtering, Wavelet Denoising)</a:t>
            </a:r>
            <a:br>
              <a:rPr lang="en-US" sz="1000" dirty="0"/>
            </a:br>
            <a:br>
              <a:rPr lang="en-US" sz="1000" dirty="0"/>
            </a:br>
            <a:br>
              <a:rPr lang="en-US" sz="1000" dirty="0"/>
            </a:br>
            <a:r>
              <a:rPr lang="en-US" sz="1000" b="1" dirty="0"/>
              <a:t>II. Feature Extraction: </a:t>
            </a:r>
            <a:r>
              <a:rPr lang="en-US" sz="1000" dirty="0"/>
              <a:t>It involves identifying distinctive elements within an image for analysis and its techniques include:</a:t>
            </a:r>
            <a:br>
              <a:rPr lang="en-US" sz="1000" dirty="0"/>
            </a:br>
            <a:r>
              <a:rPr lang="en-US" sz="1000" dirty="0"/>
              <a:t>1. Edge Detection Techniques - Computer Vision Algorithms, Edge Detection Techniques, Canny Edge Detector, Sobel Operator</a:t>
            </a:r>
            <a:br>
              <a:rPr lang="en-US" sz="1000" dirty="0"/>
            </a:br>
            <a:r>
              <a:rPr lang="en-US" sz="1000" dirty="0"/>
              <a:t>Laplacian of Gaussian (</a:t>
            </a:r>
            <a:r>
              <a:rPr lang="en-US" sz="1000" dirty="0" err="1"/>
              <a:t>LoG</a:t>
            </a:r>
            <a:r>
              <a:rPr lang="en-US" sz="1000" dirty="0"/>
              <a:t>)</a:t>
            </a:r>
            <a:br>
              <a:rPr lang="en-US" sz="1000" dirty="0"/>
            </a:br>
            <a:r>
              <a:rPr lang="en-US" sz="1000" dirty="0"/>
              <a:t>2. Corner and Interest Point Detection - Harris Corner Detection </a:t>
            </a:r>
            <a:br>
              <a:rPr lang="en-US" sz="1000" dirty="0"/>
            </a:br>
            <a:r>
              <a:rPr lang="en-US" sz="1000" dirty="0"/>
              <a:t>3. Feature Descriptors - SIFT (Scale-Invariant Feature Transform), SURF (Speeded-Up Robust Features), ORB (Oriented FAST and Rotated BRIEF), HOG (Histogram of Oriented Gradients)</a:t>
            </a:r>
            <a:br>
              <a:rPr lang="en-US" sz="1000" dirty="0"/>
            </a:br>
            <a:endParaRPr lang="en-US" sz="1000" b="0" dirty="0"/>
          </a:p>
        </p:txBody>
      </p:sp>
      <p:sp>
        <p:nvSpPr>
          <p:cNvPr id="4" name="TextBox 3">
            <a:extLst>
              <a:ext uri="{FF2B5EF4-FFF2-40B4-BE49-F238E27FC236}">
                <a16:creationId xmlns:a16="http://schemas.microsoft.com/office/drawing/2014/main" id="{B4EC8A83-F717-C619-B1C6-F14B916994DC}"/>
              </a:ext>
            </a:extLst>
          </p:cNvPr>
          <p:cNvSpPr txBox="1"/>
          <p:nvPr/>
        </p:nvSpPr>
        <p:spPr>
          <a:xfrm>
            <a:off x="4961467" y="4881890"/>
            <a:ext cx="4572000" cy="261610"/>
          </a:xfrm>
          <a:prstGeom prst="rect">
            <a:avLst/>
          </a:prstGeom>
          <a:noFill/>
        </p:spPr>
        <p:txBody>
          <a:bodyPr wrap="square">
            <a:spAutoFit/>
          </a:bodyPr>
          <a:lstStyle/>
          <a:p>
            <a:r>
              <a:rPr lang="ro-RO" sz="1050" dirty="0" err="1"/>
              <a:t>https</a:t>
            </a:r>
            <a:r>
              <a:rPr lang="ro-RO" sz="1050" dirty="0"/>
              <a:t>://</a:t>
            </a:r>
            <a:r>
              <a:rPr lang="ro-RO" sz="1050" dirty="0" err="1"/>
              <a:t>www.geeksforgeeks.org</a:t>
            </a:r>
            <a:r>
              <a:rPr lang="ro-RO" sz="1050" dirty="0"/>
              <a:t>/computer-</a:t>
            </a:r>
            <a:r>
              <a:rPr lang="ro-RO" sz="1050" dirty="0" err="1"/>
              <a:t>vision</a:t>
            </a:r>
            <a:r>
              <a:rPr lang="ro-RO" sz="1050" dirty="0"/>
              <a:t>/computer-</a:t>
            </a:r>
            <a:r>
              <a:rPr lang="ro-RO" sz="1050" dirty="0" err="1"/>
              <a:t>vision</a:t>
            </a:r>
            <a:r>
              <a:rPr lang="ro-RO" sz="1050" dirty="0"/>
              <a:t>/</a:t>
            </a:r>
          </a:p>
        </p:txBody>
      </p:sp>
    </p:spTree>
    <p:extLst>
      <p:ext uri="{BB962C8B-B14F-4D97-AF65-F5344CB8AC3E}">
        <p14:creationId xmlns:p14="http://schemas.microsoft.com/office/powerpoint/2010/main" val="1305279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 name="Rectangle 1">
            <a:extLst>
              <a:ext uri="{FF2B5EF4-FFF2-40B4-BE49-F238E27FC236}">
                <a16:creationId xmlns:a16="http://schemas.microsoft.com/office/drawing/2014/main" id="{D7F9FAF7-1808-40BE-AA3B-9BCEEEEF278B}"/>
              </a:ext>
            </a:extLst>
          </p:cNvPr>
          <p:cNvSpPr/>
          <p:nvPr/>
        </p:nvSpPr>
        <p:spPr>
          <a:xfrm>
            <a:off x="330969" y="458444"/>
            <a:ext cx="8482059" cy="307777"/>
          </a:xfrm>
          <a:prstGeom prst="rect">
            <a:avLst/>
          </a:prstGeom>
        </p:spPr>
        <p:txBody>
          <a:bodyPr wrap="square">
            <a:spAutoFit/>
          </a:bodyPr>
          <a:lstStyle/>
          <a:p>
            <a:r>
              <a:rPr lang="en-US" sz="1400" dirty="0"/>
              <a:t>Popular Libraries for Computer Vision</a:t>
            </a:r>
            <a:endParaRPr lang="en-US" b="1" dirty="0">
              <a:solidFill>
                <a:schemeClr val="dk1"/>
              </a:solidFill>
              <a:latin typeface="Golos Text Medium"/>
              <a:cs typeface="Golos Text Medium"/>
              <a:sym typeface="Golos Text Medium"/>
            </a:endParaRPr>
          </a:p>
        </p:txBody>
      </p:sp>
      <p:sp>
        <p:nvSpPr>
          <p:cNvPr id="4" name="TextBox 3">
            <a:extLst>
              <a:ext uri="{FF2B5EF4-FFF2-40B4-BE49-F238E27FC236}">
                <a16:creationId xmlns:a16="http://schemas.microsoft.com/office/drawing/2014/main" id="{B4EC8A83-F717-C619-B1C6-F14B916994DC}"/>
              </a:ext>
            </a:extLst>
          </p:cNvPr>
          <p:cNvSpPr txBox="1"/>
          <p:nvPr/>
        </p:nvSpPr>
        <p:spPr>
          <a:xfrm>
            <a:off x="4961467" y="4881890"/>
            <a:ext cx="4572000" cy="246221"/>
          </a:xfrm>
          <a:prstGeom prst="rect">
            <a:avLst/>
          </a:prstGeom>
          <a:noFill/>
        </p:spPr>
        <p:txBody>
          <a:bodyPr wrap="square">
            <a:spAutoFit/>
          </a:bodyPr>
          <a:lstStyle/>
          <a:p>
            <a:r>
              <a:rPr lang="ro-RO" sz="1000" dirty="0" err="1"/>
              <a:t>https</a:t>
            </a:r>
            <a:r>
              <a:rPr lang="ro-RO" sz="1000" dirty="0"/>
              <a:t>://</a:t>
            </a:r>
            <a:r>
              <a:rPr lang="ro-RO" sz="1000" dirty="0" err="1"/>
              <a:t>www.geeksforgeeks.org</a:t>
            </a:r>
            <a:r>
              <a:rPr lang="ro-RO" sz="1000" dirty="0"/>
              <a:t>/computer-</a:t>
            </a:r>
            <a:r>
              <a:rPr lang="ro-RO" sz="1000" dirty="0" err="1"/>
              <a:t>vision</a:t>
            </a:r>
            <a:r>
              <a:rPr lang="ro-RO" sz="1000" dirty="0"/>
              <a:t>/computer-</a:t>
            </a:r>
            <a:r>
              <a:rPr lang="ro-RO" sz="1000" dirty="0" err="1"/>
              <a:t>vision</a:t>
            </a:r>
            <a:r>
              <a:rPr lang="ro-RO" sz="1000" dirty="0"/>
              <a:t>/</a:t>
            </a:r>
          </a:p>
        </p:txBody>
      </p:sp>
      <p:pic>
        <p:nvPicPr>
          <p:cNvPr id="3074" name="Picture 2" descr="OpenCV - Wikipedia">
            <a:extLst>
              <a:ext uri="{FF2B5EF4-FFF2-40B4-BE49-F238E27FC236}">
                <a16:creationId xmlns:a16="http://schemas.microsoft.com/office/drawing/2014/main" id="{548CA65C-15F9-49BE-9F94-17E8F9170C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970" y="1031330"/>
            <a:ext cx="498764" cy="65990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1F37241-C7CF-94B7-3C03-CB3A2D82BD05}"/>
              </a:ext>
            </a:extLst>
          </p:cNvPr>
          <p:cNvSpPr txBox="1"/>
          <p:nvPr/>
        </p:nvSpPr>
        <p:spPr>
          <a:xfrm>
            <a:off x="974897" y="1123011"/>
            <a:ext cx="4766732" cy="646331"/>
          </a:xfrm>
          <a:prstGeom prst="rect">
            <a:avLst/>
          </a:prstGeom>
          <a:noFill/>
        </p:spPr>
        <p:txBody>
          <a:bodyPr wrap="square">
            <a:spAutoFit/>
          </a:bodyPr>
          <a:lstStyle/>
          <a:p>
            <a:r>
              <a:rPr lang="en-US" sz="1200" dirty="0"/>
              <a:t>Mostly used open-source library for computer vision tasks like image processing, video capture and real-time applications.</a:t>
            </a:r>
            <a:br>
              <a:rPr lang="en-US" sz="1200" dirty="0"/>
            </a:br>
            <a:endParaRPr lang="ro-RO" sz="1200" dirty="0"/>
          </a:p>
        </p:txBody>
      </p:sp>
      <p:pic>
        <p:nvPicPr>
          <p:cNvPr id="3076" name="Picture 4" descr="TensorFlow - Wikipedia">
            <a:extLst>
              <a:ext uri="{FF2B5EF4-FFF2-40B4-BE49-F238E27FC236}">
                <a16:creationId xmlns:a16="http://schemas.microsoft.com/office/drawing/2014/main" id="{5CF8F480-7E29-5F91-7830-498D168EC0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352" y="1926299"/>
            <a:ext cx="1232699" cy="78869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78C371F-7138-1432-D179-8DC60A90A47D}"/>
              </a:ext>
            </a:extLst>
          </p:cNvPr>
          <p:cNvSpPr txBox="1"/>
          <p:nvPr/>
        </p:nvSpPr>
        <p:spPr>
          <a:xfrm>
            <a:off x="1767418" y="2041563"/>
            <a:ext cx="4889500" cy="646331"/>
          </a:xfrm>
          <a:prstGeom prst="rect">
            <a:avLst/>
          </a:prstGeom>
          <a:noFill/>
        </p:spPr>
        <p:txBody>
          <a:bodyPr wrap="square">
            <a:spAutoFit/>
          </a:bodyPr>
          <a:lstStyle/>
          <a:p>
            <a:r>
              <a:rPr lang="en-US" sz="1200" dirty="0"/>
              <a:t>A popular deep learning framework that includes tools for building and training computer vision models.</a:t>
            </a:r>
            <a:br>
              <a:rPr lang="en-US" sz="1200" dirty="0"/>
            </a:br>
            <a:endParaRPr lang="ro-RO" sz="1200" dirty="0"/>
          </a:p>
        </p:txBody>
      </p:sp>
      <p:pic>
        <p:nvPicPr>
          <p:cNvPr id="3078" name="Picture 6" descr="What is PyTorch? - PyImageSearch">
            <a:extLst>
              <a:ext uri="{FF2B5EF4-FFF2-40B4-BE49-F238E27FC236}">
                <a16:creationId xmlns:a16="http://schemas.microsoft.com/office/drawing/2014/main" id="{E8610037-0051-6171-36BB-CCF2CE59B4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0211" y="3015968"/>
            <a:ext cx="1088390" cy="54419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3CF7168-FCA3-41A9-4812-6CB6E0121FA1}"/>
              </a:ext>
            </a:extLst>
          </p:cNvPr>
          <p:cNvSpPr txBox="1"/>
          <p:nvPr/>
        </p:nvSpPr>
        <p:spPr>
          <a:xfrm>
            <a:off x="3039961" y="3034764"/>
            <a:ext cx="4889500" cy="461665"/>
          </a:xfrm>
          <a:prstGeom prst="rect">
            <a:avLst/>
          </a:prstGeom>
          <a:noFill/>
        </p:spPr>
        <p:txBody>
          <a:bodyPr wrap="square">
            <a:spAutoFit/>
          </a:bodyPr>
          <a:lstStyle/>
          <a:p>
            <a:r>
              <a:rPr lang="en-US" sz="1200" dirty="0"/>
              <a:t>Another deep learning library that provides great flexibility for computer vision tasks for research and development.</a:t>
            </a:r>
            <a:endParaRPr lang="ro-RO" sz="1200" dirty="0"/>
          </a:p>
        </p:txBody>
      </p:sp>
      <p:pic>
        <p:nvPicPr>
          <p:cNvPr id="3080" name="Picture 8" descr="Image analysis made easy with Scikit Image! (part 1) - Nicola Romanò">
            <a:extLst>
              <a:ext uri="{FF2B5EF4-FFF2-40B4-BE49-F238E27FC236}">
                <a16:creationId xmlns:a16="http://schemas.microsoft.com/office/drawing/2014/main" id="{BD47260B-99BE-D723-3FD9-C8168F9ADD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4885" y="3835700"/>
            <a:ext cx="1119715" cy="67182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3867538-37A2-FE7D-2D47-27200802C1F0}"/>
              </a:ext>
            </a:extLst>
          </p:cNvPr>
          <p:cNvSpPr txBox="1"/>
          <p:nvPr/>
        </p:nvSpPr>
        <p:spPr>
          <a:xfrm>
            <a:off x="3996264" y="3843299"/>
            <a:ext cx="4889500" cy="861774"/>
          </a:xfrm>
          <a:prstGeom prst="rect">
            <a:avLst/>
          </a:prstGeom>
          <a:noFill/>
        </p:spPr>
        <p:txBody>
          <a:bodyPr wrap="square">
            <a:spAutoFit/>
          </a:bodyPr>
          <a:lstStyle/>
          <a:p>
            <a:r>
              <a:rPr lang="en-US" sz="1200" dirty="0"/>
              <a:t>A part of the scikit-learn ecosystem, this library provides algorithms for image processing and computer vision.</a:t>
            </a:r>
            <a:br>
              <a:rPr lang="en-US" sz="1200" dirty="0"/>
            </a:br>
            <a:br>
              <a:rPr lang="en-US" sz="1200" dirty="0"/>
            </a:br>
            <a:endParaRPr lang="ro-RO" sz="1200" dirty="0"/>
          </a:p>
        </p:txBody>
      </p:sp>
    </p:spTree>
    <p:extLst>
      <p:ext uri="{BB962C8B-B14F-4D97-AF65-F5344CB8AC3E}">
        <p14:creationId xmlns:p14="http://schemas.microsoft.com/office/powerpoint/2010/main" val="1506049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 name="Rectangle 1">
            <a:extLst>
              <a:ext uri="{FF2B5EF4-FFF2-40B4-BE49-F238E27FC236}">
                <a16:creationId xmlns:a16="http://schemas.microsoft.com/office/drawing/2014/main" id="{D7F9FAF7-1808-40BE-AA3B-9BCEEEEF278B}"/>
              </a:ext>
            </a:extLst>
          </p:cNvPr>
          <p:cNvSpPr/>
          <p:nvPr/>
        </p:nvSpPr>
        <p:spPr>
          <a:xfrm>
            <a:off x="330969" y="458444"/>
            <a:ext cx="8482059" cy="307777"/>
          </a:xfrm>
          <a:prstGeom prst="rect">
            <a:avLst/>
          </a:prstGeom>
        </p:spPr>
        <p:txBody>
          <a:bodyPr wrap="square">
            <a:spAutoFit/>
          </a:bodyPr>
          <a:lstStyle/>
          <a:p>
            <a:r>
              <a:rPr lang="en-US" sz="1400" dirty="0"/>
              <a:t>Deep learning for Computer Vision</a:t>
            </a:r>
            <a:endParaRPr lang="en-US" b="1" dirty="0">
              <a:solidFill>
                <a:schemeClr val="dk1"/>
              </a:solidFill>
              <a:latin typeface="Golos Text Medium"/>
              <a:cs typeface="Golos Text Medium"/>
              <a:sym typeface="Golos Text Medium"/>
            </a:endParaRPr>
          </a:p>
        </p:txBody>
      </p:sp>
      <p:sp>
        <p:nvSpPr>
          <p:cNvPr id="4" name="TextBox 3">
            <a:extLst>
              <a:ext uri="{FF2B5EF4-FFF2-40B4-BE49-F238E27FC236}">
                <a16:creationId xmlns:a16="http://schemas.microsoft.com/office/drawing/2014/main" id="{B4EC8A83-F717-C619-B1C6-F14B916994DC}"/>
              </a:ext>
            </a:extLst>
          </p:cNvPr>
          <p:cNvSpPr txBox="1"/>
          <p:nvPr/>
        </p:nvSpPr>
        <p:spPr>
          <a:xfrm>
            <a:off x="4961467" y="4881890"/>
            <a:ext cx="4572000" cy="246221"/>
          </a:xfrm>
          <a:prstGeom prst="rect">
            <a:avLst/>
          </a:prstGeom>
          <a:noFill/>
        </p:spPr>
        <p:txBody>
          <a:bodyPr wrap="square">
            <a:spAutoFit/>
          </a:bodyPr>
          <a:lstStyle/>
          <a:p>
            <a:r>
              <a:rPr lang="ro-RO" sz="1000" dirty="0" err="1"/>
              <a:t>https</a:t>
            </a:r>
            <a:r>
              <a:rPr lang="ro-RO" sz="1000" dirty="0"/>
              <a:t>://</a:t>
            </a:r>
            <a:r>
              <a:rPr lang="ro-RO" sz="1000" dirty="0" err="1"/>
              <a:t>www.geeksforgeeks.org</a:t>
            </a:r>
            <a:r>
              <a:rPr lang="ro-RO" sz="1000" dirty="0"/>
              <a:t>/computer-</a:t>
            </a:r>
            <a:r>
              <a:rPr lang="ro-RO" sz="1000" dirty="0" err="1"/>
              <a:t>vision</a:t>
            </a:r>
            <a:r>
              <a:rPr lang="ro-RO" sz="1000" dirty="0"/>
              <a:t>/computer-</a:t>
            </a:r>
            <a:r>
              <a:rPr lang="ro-RO" sz="1000" dirty="0" err="1"/>
              <a:t>vision</a:t>
            </a:r>
            <a:r>
              <a:rPr lang="ro-RO" sz="1000" dirty="0"/>
              <a:t>/</a:t>
            </a:r>
          </a:p>
        </p:txBody>
      </p:sp>
      <p:sp>
        <p:nvSpPr>
          <p:cNvPr id="6" name="TextBox 5">
            <a:extLst>
              <a:ext uri="{FF2B5EF4-FFF2-40B4-BE49-F238E27FC236}">
                <a16:creationId xmlns:a16="http://schemas.microsoft.com/office/drawing/2014/main" id="{2A7B47CC-DDDF-F3AE-EB29-462124CF02EB}"/>
              </a:ext>
            </a:extLst>
          </p:cNvPr>
          <p:cNvSpPr txBox="1"/>
          <p:nvPr/>
        </p:nvSpPr>
        <p:spPr>
          <a:xfrm>
            <a:off x="512234" y="1207814"/>
            <a:ext cx="4766732" cy="3000821"/>
          </a:xfrm>
          <a:prstGeom prst="rect">
            <a:avLst/>
          </a:prstGeom>
          <a:noFill/>
        </p:spPr>
        <p:txBody>
          <a:bodyPr wrap="square">
            <a:spAutoFit/>
          </a:bodyPr>
          <a:lstStyle/>
          <a:p>
            <a:pPr algn="l" fontAlgn="base"/>
            <a:r>
              <a:rPr lang="en-US" b="1" i="0" dirty="0">
                <a:solidFill>
                  <a:srgbClr val="273239"/>
                </a:solidFill>
                <a:effectLst/>
                <a:latin typeface="Nunito" pitchFamily="2" charset="77"/>
              </a:rPr>
              <a:t>1. Convolutional Neural Networks (CNNs)</a:t>
            </a:r>
          </a:p>
          <a:p>
            <a:pPr algn="l" rtl="0" fontAlgn="base">
              <a:spcAft>
                <a:spcPts val="600"/>
              </a:spcAft>
            </a:pPr>
            <a:endParaRPr lang="en-US" b="0" i="0" dirty="0">
              <a:solidFill>
                <a:srgbClr val="273239"/>
              </a:solidFill>
              <a:effectLst/>
              <a:latin typeface="Nunito" pitchFamily="2" charset="77"/>
            </a:endParaRPr>
          </a:p>
          <a:p>
            <a:pPr algn="l" rtl="0" fontAlgn="base">
              <a:spcAft>
                <a:spcPts val="600"/>
              </a:spcAft>
            </a:pPr>
            <a:r>
              <a:rPr lang="en-US" b="0" i="0" dirty="0">
                <a:solidFill>
                  <a:srgbClr val="273239"/>
                </a:solidFill>
                <a:effectLst/>
                <a:latin typeface="Nunito" pitchFamily="2" charset="77"/>
              </a:rPr>
              <a:t>Convolutional Neural Networks are designed for learning spatial hierarchies of features from images and its key components include:</a:t>
            </a:r>
          </a:p>
          <a:p>
            <a:pPr algn="l" fontAlgn="base">
              <a:spcAft>
                <a:spcPts val="600"/>
              </a:spcAft>
              <a:buFont typeface="Arial" panose="020B0604020202020204" pitchFamily="34" charset="0"/>
              <a:buChar char="•"/>
            </a:pPr>
            <a:r>
              <a:rPr lang="en-US" b="0" i="0" u="sng" dirty="0">
                <a:solidFill>
                  <a:srgbClr val="357960"/>
                </a:solidFill>
                <a:effectLst/>
                <a:latin typeface="Nunito" pitchFamily="2" charset="77"/>
                <a:hlinkClick r:id="rId3"/>
              </a:rPr>
              <a:t>Deep Learning for Computer Vision</a:t>
            </a:r>
            <a:endParaRPr lang="en-US" b="0" i="0" dirty="0">
              <a:solidFill>
                <a:srgbClr val="273239"/>
              </a:solidFill>
              <a:effectLst/>
              <a:latin typeface="Nunito" pitchFamily="2" charset="77"/>
            </a:endParaRPr>
          </a:p>
          <a:p>
            <a:pPr algn="l" fontAlgn="base">
              <a:spcAft>
                <a:spcPts val="600"/>
              </a:spcAft>
              <a:buFont typeface="Arial" panose="020B0604020202020204" pitchFamily="34" charset="0"/>
              <a:buChar char="•"/>
            </a:pPr>
            <a:r>
              <a:rPr lang="en-US" b="0" i="0" u="sng" dirty="0">
                <a:solidFill>
                  <a:srgbClr val="357960"/>
                </a:solidFill>
                <a:effectLst/>
                <a:latin typeface="Nunito" pitchFamily="2" charset="77"/>
                <a:hlinkClick r:id="rId4"/>
              </a:rPr>
              <a:t>Deep learning</a:t>
            </a:r>
            <a:endParaRPr lang="en-US" b="0" i="0" dirty="0">
              <a:solidFill>
                <a:srgbClr val="273239"/>
              </a:solidFill>
              <a:effectLst/>
              <a:latin typeface="Nunito" pitchFamily="2" charset="77"/>
            </a:endParaRPr>
          </a:p>
          <a:p>
            <a:pPr algn="l" fontAlgn="base">
              <a:spcAft>
                <a:spcPts val="600"/>
              </a:spcAft>
              <a:buFont typeface="Arial" panose="020B0604020202020204" pitchFamily="34" charset="0"/>
              <a:buChar char="•"/>
            </a:pPr>
            <a:r>
              <a:rPr lang="en-US" b="0" i="0" u="sng" dirty="0">
                <a:solidFill>
                  <a:srgbClr val="357960"/>
                </a:solidFill>
                <a:effectLst/>
                <a:latin typeface="Nunito" pitchFamily="2" charset="77"/>
                <a:hlinkClick r:id="rId5"/>
              </a:rPr>
              <a:t>Convolutional Neural Networks</a:t>
            </a:r>
            <a:endParaRPr lang="en-US" b="0" i="0" dirty="0">
              <a:solidFill>
                <a:srgbClr val="273239"/>
              </a:solidFill>
              <a:effectLst/>
              <a:latin typeface="Nunito" pitchFamily="2" charset="77"/>
            </a:endParaRPr>
          </a:p>
          <a:p>
            <a:pPr algn="l" fontAlgn="base">
              <a:spcAft>
                <a:spcPts val="600"/>
              </a:spcAft>
              <a:buFont typeface="Arial" panose="020B0604020202020204" pitchFamily="34" charset="0"/>
              <a:buChar char="•"/>
            </a:pPr>
            <a:r>
              <a:rPr lang="en-US" b="0" i="0" u="sng" dirty="0">
                <a:solidFill>
                  <a:srgbClr val="357960"/>
                </a:solidFill>
                <a:effectLst/>
                <a:latin typeface="Nunito" pitchFamily="2" charset="77"/>
                <a:hlinkClick r:id="rId6"/>
              </a:rPr>
              <a:t>Convolutional Layers</a:t>
            </a:r>
            <a:endParaRPr lang="en-US" b="0" i="0" dirty="0">
              <a:solidFill>
                <a:srgbClr val="273239"/>
              </a:solidFill>
              <a:effectLst/>
              <a:latin typeface="Nunito" pitchFamily="2" charset="77"/>
            </a:endParaRPr>
          </a:p>
          <a:p>
            <a:pPr algn="l" fontAlgn="base">
              <a:spcAft>
                <a:spcPts val="600"/>
              </a:spcAft>
              <a:buFont typeface="Arial" panose="020B0604020202020204" pitchFamily="34" charset="0"/>
              <a:buChar char="•"/>
            </a:pPr>
            <a:r>
              <a:rPr lang="en-US" b="0" i="0" u="sng" dirty="0">
                <a:solidFill>
                  <a:srgbClr val="357960"/>
                </a:solidFill>
                <a:effectLst/>
                <a:latin typeface="Nunito" pitchFamily="2" charset="77"/>
                <a:hlinkClick r:id="rId7"/>
              </a:rPr>
              <a:t>Pooling Layers</a:t>
            </a:r>
            <a:endParaRPr lang="en-US" b="0" i="0" dirty="0">
              <a:solidFill>
                <a:srgbClr val="273239"/>
              </a:solidFill>
              <a:effectLst/>
              <a:latin typeface="Nunito" pitchFamily="2" charset="77"/>
            </a:endParaRPr>
          </a:p>
          <a:p>
            <a:pPr algn="l" fontAlgn="base">
              <a:spcAft>
                <a:spcPts val="600"/>
              </a:spcAft>
              <a:buFont typeface="Arial" panose="020B0604020202020204" pitchFamily="34" charset="0"/>
              <a:buChar char="•"/>
            </a:pPr>
            <a:r>
              <a:rPr lang="en-US" b="0" i="0" u="sng" dirty="0">
                <a:solidFill>
                  <a:srgbClr val="357960"/>
                </a:solidFill>
                <a:effectLst/>
                <a:latin typeface="Nunito" pitchFamily="2" charset="77"/>
                <a:hlinkClick r:id="rId8"/>
              </a:rPr>
              <a:t>Fully Connected Layers</a:t>
            </a:r>
            <a:endParaRPr lang="en-US" b="0" i="0" dirty="0">
              <a:solidFill>
                <a:srgbClr val="273239"/>
              </a:solidFill>
              <a:effectLst/>
              <a:latin typeface="Nunito" pitchFamily="2" charset="77"/>
            </a:endParaRPr>
          </a:p>
        </p:txBody>
      </p:sp>
    </p:spTree>
    <p:extLst>
      <p:ext uri="{BB962C8B-B14F-4D97-AF65-F5344CB8AC3E}">
        <p14:creationId xmlns:p14="http://schemas.microsoft.com/office/powerpoint/2010/main" val="1508426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 name="Rectangle 1">
            <a:extLst>
              <a:ext uri="{FF2B5EF4-FFF2-40B4-BE49-F238E27FC236}">
                <a16:creationId xmlns:a16="http://schemas.microsoft.com/office/drawing/2014/main" id="{D7F9FAF7-1808-40BE-AA3B-9BCEEEEF278B}"/>
              </a:ext>
            </a:extLst>
          </p:cNvPr>
          <p:cNvSpPr/>
          <p:nvPr/>
        </p:nvSpPr>
        <p:spPr>
          <a:xfrm>
            <a:off x="330969" y="458444"/>
            <a:ext cx="8482059" cy="307777"/>
          </a:xfrm>
          <a:prstGeom prst="rect">
            <a:avLst/>
          </a:prstGeom>
        </p:spPr>
        <p:txBody>
          <a:bodyPr wrap="square">
            <a:spAutoFit/>
          </a:bodyPr>
          <a:lstStyle/>
          <a:p>
            <a:r>
              <a:rPr lang="en-US" sz="1400" dirty="0"/>
              <a:t>Deep learning for Computer Vision</a:t>
            </a:r>
            <a:endParaRPr lang="en-US" b="1" dirty="0">
              <a:solidFill>
                <a:schemeClr val="dk1"/>
              </a:solidFill>
              <a:latin typeface="Golos Text Medium"/>
              <a:cs typeface="Golos Text Medium"/>
              <a:sym typeface="Golos Text Medium"/>
            </a:endParaRPr>
          </a:p>
        </p:txBody>
      </p:sp>
      <p:sp>
        <p:nvSpPr>
          <p:cNvPr id="4" name="TextBox 3">
            <a:extLst>
              <a:ext uri="{FF2B5EF4-FFF2-40B4-BE49-F238E27FC236}">
                <a16:creationId xmlns:a16="http://schemas.microsoft.com/office/drawing/2014/main" id="{B4EC8A83-F717-C619-B1C6-F14B916994DC}"/>
              </a:ext>
            </a:extLst>
          </p:cNvPr>
          <p:cNvSpPr txBox="1"/>
          <p:nvPr/>
        </p:nvSpPr>
        <p:spPr>
          <a:xfrm>
            <a:off x="4961467" y="4881890"/>
            <a:ext cx="4572000" cy="246221"/>
          </a:xfrm>
          <a:prstGeom prst="rect">
            <a:avLst/>
          </a:prstGeom>
          <a:noFill/>
        </p:spPr>
        <p:txBody>
          <a:bodyPr wrap="square">
            <a:spAutoFit/>
          </a:bodyPr>
          <a:lstStyle/>
          <a:p>
            <a:r>
              <a:rPr lang="ro-RO" sz="1000" dirty="0" err="1"/>
              <a:t>https</a:t>
            </a:r>
            <a:r>
              <a:rPr lang="ro-RO" sz="1000" dirty="0"/>
              <a:t>://</a:t>
            </a:r>
            <a:r>
              <a:rPr lang="ro-RO" sz="1000" dirty="0" err="1"/>
              <a:t>www.geeksforgeeks.org</a:t>
            </a:r>
            <a:r>
              <a:rPr lang="ro-RO" sz="1000" dirty="0"/>
              <a:t>/computer-</a:t>
            </a:r>
            <a:r>
              <a:rPr lang="ro-RO" sz="1000" dirty="0" err="1"/>
              <a:t>vision</a:t>
            </a:r>
            <a:r>
              <a:rPr lang="ro-RO" sz="1000" dirty="0"/>
              <a:t>/computer-</a:t>
            </a:r>
            <a:r>
              <a:rPr lang="ro-RO" sz="1000" dirty="0" err="1"/>
              <a:t>vision</a:t>
            </a:r>
            <a:r>
              <a:rPr lang="ro-RO" sz="1000" dirty="0"/>
              <a:t>/</a:t>
            </a:r>
          </a:p>
        </p:txBody>
      </p:sp>
      <p:sp>
        <p:nvSpPr>
          <p:cNvPr id="5" name="TextBox 4">
            <a:extLst>
              <a:ext uri="{FF2B5EF4-FFF2-40B4-BE49-F238E27FC236}">
                <a16:creationId xmlns:a16="http://schemas.microsoft.com/office/drawing/2014/main" id="{7C3ED6C5-575C-555D-126A-DF00F99A9FDD}"/>
              </a:ext>
            </a:extLst>
          </p:cNvPr>
          <p:cNvSpPr txBox="1"/>
          <p:nvPr/>
        </p:nvSpPr>
        <p:spPr>
          <a:xfrm>
            <a:off x="825499" y="1340643"/>
            <a:ext cx="6857345" cy="3000821"/>
          </a:xfrm>
          <a:prstGeom prst="rect">
            <a:avLst/>
          </a:prstGeom>
          <a:noFill/>
        </p:spPr>
        <p:txBody>
          <a:bodyPr wrap="square">
            <a:spAutoFit/>
          </a:bodyPr>
          <a:lstStyle/>
          <a:p>
            <a:pPr algn="l" fontAlgn="base"/>
            <a:r>
              <a:rPr lang="en-US" b="1" i="0" dirty="0">
                <a:solidFill>
                  <a:srgbClr val="273239"/>
                </a:solidFill>
                <a:effectLst/>
                <a:latin typeface="Nunito" pitchFamily="2" charset="77"/>
              </a:rPr>
              <a:t>2. Generative Adversarial Networks (GANs)</a:t>
            </a:r>
          </a:p>
          <a:p>
            <a:pPr algn="l" rtl="0" fontAlgn="base">
              <a:spcAft>
                <a:spcPts val="600"/>
              </a:spcAft>
            </a:pPr>
            <a:endParaRPr lang="en-US" b="0" i="0" dirty="0">
              <a:solidFill>
                <a:srgbClr val="273239"/>
              </a:solidFill>
              <a:effectLst/>
              <a:latin typeface="Nunito" pitchFamily="2" charset="77"/>
            </a:endParaRPr>
          </a:p>
          <a:p>
            <a:pPr algn="l" rtl="0" fontAlgn="base">
              <a:spcAft>
                <a:spcPts val="600"/>
              </a:spcAft>
            </a:pPr>
            <a:r>
              <a:rPr lang="en-US" b="0" i="0" dirty="0">
                <a:solidFill>
                  <a:srgbClr val="273239"/>
                </a:solidFill>
                <a:effectLst/>
                <a:latin typeface="Nunito" pitchFamily="2" charset="77"/>
              </a:rPr>
              <a:t>It consists of two networks (generator and discriminator) that work against each other to create realistic images. There are various types of GANs each designed for specific tasks and improvements:</a:t>
            </a:r>
          </a:p>
          <a:p>
            <a:pPr algn="l" fontAlgn="base">
              <a:spcAft>
                <a:spcPts val="600"/>
              </a:spcAft>
              <a:buFont typeface="Arial" panose="020B0604020202020204" pitchFamily="34" charset="0"/>
              <a:buChar char="•"/>
            </a:pPr>
            <a:r>
              <a:rPr lang="en-US" b="0" i="0" u="sng" dirty="0">
                <a:solidFill>
                  <a:srgbClr val="357960"/>
                </a:solidFill>
                <a:effectLst/>
                <a:latin typeface="Nunito" pitchFamily="2" charset="77"/>
                <a:hlinkClick r:id="rId3"/>
              </a:rPr>
              <a:t>Generative Adversarial Networks (GANs)</a:t>
            </a:r>
            <a:endParaRPr lang="en-US" b="0" i="0" dirty="0">
              <a:solidFill>
                <a:srgbClr val="273239"/>
              </a:solidFill>
              <a:effectLst/>
              <a:latin typeface="Nunito" pitchFamily="2" charset="77"/>
            </a:endParaRPr>
          </a:p>
          <a:p>
            <a:pPr algn="l" fontAlgn="base">
              <a:spcAft>
                <a:spcPts val="600"/>
              </a:spcAft>
              <a:buFont typeface="Arial" panose="020B0604020202020204" pitchFamily="34" charset="0"/>
              <a:buChar char="•"/>
            </a:pPr>
            <a:r>
              <a:rPr lang="en-US" b="0" i="0" u="sng" dirty="0">
                <a:solidFill>
                  <a:srgbClr val="357960"/>
                </a:solidFill>
                <a:effectLst/>
                <a:latin typeface="Nunito" pitchFamily="2" charset="77"/>
                <a:hlinkClick r:id="rId4"/>
              </a:rPr>
              <a:t>Deep Convolutional GAN (DCGAN)</a:t>
            </a:r>
            <a:endParaRPr lang="en-US" b="0" i="0" dirty="0">
              <a:solidFill>
                <a:srgbClr val="273239"/>
              </a:solidFill>
              <a:effectLst/>
              <a:latin typeface="Nunito" pitchFamily="2" charset="77"/>
            </a:endParaRPr>
          </a:p>
          <a:p>
            <a:pPr algn="l" fontAlgn="base">
              <a:spcAft>
                <a:spcPts val="600"/>
              </a:spcAft>
              <a:buFont typeface="Arial" panose="020B0604020202020204" pitchFamily="34" charset="0"/>
              <a:buChar char="•"/>
            </a:pPr>
            <a:r>
              <a:rPr lang="en-US" b="0" i="0" u="sng" dirty="0">
                <a:solidFill>
                  <a:srgbClr val="357960"/>
                </a:solidFill>
                <a:effectLst/>
                <a:latin typeface="Nunito" pitchFamily="2" charset="77"/>
                <a:hlinkClick r:id="rId5"/>
              </a:rPr>
              <a:t>Conditional GAN (cGAN)</a:t>
            </a:r>
            <a:endParaRPr lang="en-US" b="0" i="0" dirty="0">
              <a:solidFill>
                <a:srgbClr val="273239"/>
              </a:solidFill>
              <a:effectLst/>
              <a:latin typeface="Nunito" pitchFamily="2" charset="77"/>
            </a:endParaRPr>
          </a:p>
          <a:p>
            <a:pPr algn="l" fontAlgn="base">
              <a:spcAft>
                <a:spcPts val="600"/>
              </a:spcAft>
              <a:buFont typeface="Arial" panose="020B0604020202020204" pitchFamily="34" charset="0"/>
              <a:buChar char="•"/>
            </a:pPr>
            <a:r>
              <a:rPr lang="en-US" b="0" i="0" u="sng" dirty="0">
                <a:solidFill>
                  <a:srgbClr val="357960"/>
                </a:solidFill>
                <a:effectLst/>
                <a:latin typeface="Nunito" pitchFamily="2" charset="77"/>
                <a:hlinkClick r:id="rId6"/>
              </a:rPr>
              <a:t>Cycle-Consistent GAN (CycleGAN)</a:t>
            </a:r>
            <a:endParaRPr lang="en-US" b="0" i="0" dirty="0">
              <a:solidFill>
                <a:srgbClr val="273239"/>
              </a:solidFill>
              <a:effectLst/>
              <a:latin typeface="Nunito" pitchFamily="2" charset="77"/>
            </a:endParaRPr>
          </a:p>
          <a:p>
            <a:pPr algn="l" fontAlgn="base">
              <a:spcAft>
                <a:spcPts val="600"/>
              </a:spcAft>
              <a:buFont typeface="Arial" panose="020B0604020202020204" pitchFamily="34" charset="0"/>
              <a:buChar char="•"/>
            </a:pPr>
            <a:r>
              <a:rPr lang="en-US" b="0" i="0" u="sng" dirty="0">
                <a:solidFill>
                  <a:srgbClr val="357960"/>
                </a:solidFill>
                <a:effectLst/>
                <a:latin typeface="Nunito" pitchFamily="2" charset="77"/>
                <a:hlinkClick r:id="rId7"/>
              </a:rPr>
              <a:t>Super-Resolution GAN (SRGAN)</a:t>
            </a:r>
            <a:endParaRPr lang="en-US" b="0" i="0" dirty="0">
              <a:solidFill>
                <a:srgbClr val="273239"/>
              </a:solidFill>
              <a:effectLst/>
              <a:latin typeface="Nunito" pitchFamily="2" charset="77"/>
            </a:endParaRPr>
          </a:p>
          <a:p>
            <a:pPr algn="l" fontAlgn="base">
              <a:spcAft>
                <a:spcPts val="600"/>
              </a:spcAft>
              <a:buFont typeface="Arial" panose="020B0604020202020204" pitchFamily="34" charset="0"/>
              <a:buChar char="•"/>
            </a:pPr>
            <a:r>
              <a:rPr lang="en-US" b="0" i="0" u="sng" dirty="0">
                <a:solidFill>
                  <a:srgbClr val="357960"/>
                </a:solidFill>
                <a:effectLst/>
                <a:latin typeface="Nunito" pitchFamily="2" charset="77"/>
                <a:hlinkClick r:id="rId8"/>
              </a:rPr>
              <a:t>StyleGAN</a:t>
            </a:r>
            <a:endParaRPr lang="en-US" b="0" i="0" dirty="0">
              <a:solidFill>
                <a:srgbClr val="273239"/>
              </a:solidFill>
              <a:effectLst/>
              <a:latin typeface="Nunito" pitchFamily="2" charset="77"/>
            </a:endParaRPr>
          </a:p>
        </p:txBody>
      </p:sp>
    </p:spTree>
    <p:extLst>
      <p:ext uri="{BB962C8B-B14F-4D97-AF65-F5344CB8AC3E}">
        <p14:creationId xmlns:p14="http://schemas.microsoft.com/office/powerpoint/2010/main" val="2176356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 name="Rectangle 1">
            <a:extLst>
              <a:ext uri="{FF2B5EF4-FFF2-40B4-BE49-F238E27FC236}">
                <a16:creationId xmlns:a16="http://schemas.microsoft.com/office/drawing/2014/main" id="{D7F9FAF7-1808-40BE-AA3B-9BCEEEEF278B}"/>
              </a:ext>
            </a:extLst>
          </p:cNvPr>
          <p:cNvSpPr/>
          <p:nvPr/>
        </p:nvSpPr>
        <p:spPr>
          <a:xfrm>
            <a:off x="330969" y="458444"/>
            <a:ext cx="8482059" cy="307777"/>
          </a:xfrm>
          <a:prstGeom prst="rect">
            <a:avLst/>
          </a:prstGeom>
        </p:spPr>
        <p:txBody>
          <a:bodyPr wrap="square">
            <a:spAutoFit/>
          </a:bodyPr>
          <a:lstStyle/>
          <a:p>
            <a:r>
              <a:rPr lang="en-US" sz="1400" dirty="0"/>
              <a:t>Deep learning for Computer Vision</a:t>
            </a:r>
            <a:endParaRPr lang="en-US" b="1" dirty="0">
              <a:solidFill>
                <a:schemeClr val="dk1"/>
              </a:solidFill>
              <a:latin typeface="Golos Text Medium"/>
              <a:cs typeface="Golos Text Medium"/>
              <a:sym typeface="Golos Text Medium"/>
            </a:endParaRPr>
          </a:p>
        </p:txBody>
      </p:sp>
      <p:sp>
        <p:nvSpPr>
          <p:cNvPr id="4" name="TextBox 3">
            <a:extLst>
              <a:ext uri="{FF2B5EF4-FFF2-40B4-BE49-F238E27FC236}">
                <a16:creationId xmlns:a16="http://schemas.microsoft.com/office/drawing/2014/main" id="{B4EC8A83-F717-C619-B1C6-F14B916994DC}"/>
              </a:ext>
            </a:extLst>
          </p:cNvPr>
          <p:cNvSpPr txBox="1"/>
          <p:nvPr/>
        </p:nvSpPr>
        <p:spPr>
          <a:xfrm>
            <a:off x="4961467" y="4881890"/>
            <a:ext cx="4572000" cy="246221"/>
          </a:xfrm>
          <a:prstGeom prst="rect">
            <a:avLst/>
          </a:prstGeom>
          <a:noFill/>
        </p:spPr>
        <p:txBody>
          <a:bodyPr wrap="square">
            <a:spAutoFit/>
          </a:bodyPr>
          <a:lstStyle/>
          <a:p>
            <a:r>
              <a:rPr lang="ro-RO" sz="1000" dirty="0" err="1"/>
              <a:t>https</a:t>
            </a:r>
            <a:r>
              <a:rPr lang="ro-RO" sz="1000" dirty="0"/>
              <a:t>://</a:t>
            </a:r>
            <a:r>
              <a:rPr lang="ro-RO" sz="1000" dirty="0" err="1"/>
              <a:t>www.geeksforgeeks.org</a:t>
            </a:r>
            <a:r>
              <a:rPr lang="ro-RO" sz="1000" dirty="0"/>
              <a:t>/computer-</a:t>
            </a:r>
            <a:r>
              <a:rPr lang="ro-RO" sz="1000" dirty="0" err="1"/>
              <a:t>vision</a:t>
            </a:r>
            <a:r>
              <a:rPr lang="ro-RO" sz="1000" dirty="0"/>
              <a:t>/computer-</a:t>
            </a:r>
            <a:r>
              <a:rPr lang="ro-RO" sz="1000" dirty="0" err="1"/>
              <a:t>vision</a:t>
            </a:r>
            <a:r>
              <a:rPr lang="ro-RO" sz="1000" dirty="0"/>
              <a:t>/</a:t>
            </a:r>
          </a:p>
        </p:txBody>
      </p:sp>
      <p:sp>
        <p:nvSpPr>
          <p:cNvPr id="6" name="TextBox 5">
            <a:extLst>
              <a:ext uri="{FF2B5EF4-FFF2-40B4-BE49-F238E27FC236}">
                <a16:creationId xmlns:a16="http://schemas.microsoft.com/office/drawing/2014/main" id="{E2B0B7B9-3FD9-D839-05F8-D7FDF9F09C9D}"/>
              </a:ext>
            </a:extLst>
          </p:cNvPr>
          <p:cNvSpPr txBox="1"/>
          <p:nvPr/>
        </p:nvSpPr>
        <p:spPr>
          <a:xfrm>
            <a:off x="850900" y="1380404"/>
            <a:ext cx="6860226" cy="2416046"/>
          </a:xfrm>
          <a:prstGeom prst="rect">
            <a:avLst/>
          </a:prstGeom>
          <a:noFill/>
        </p:spPr>
        <p:txBody>
          <a:bodyPr wrap="square">
            <a:spAutoFit/>
          </a:bodyPr>
          <a:lstStyle/>
          <a:p>
            <a:pPr algn="l" fontAlgn="base"/>
            <a:r>
              <a:rPr lang="en-US" b="1" i="0" dirty="0">
                <a:solidFill>
                  <a:srgbClr val="273239"/>
                </a:solidFill>
                <a:effectLst/>
                <a:latin typeface="Nunito" pitchFamily="2" charset="77"/>
              </a:rPr>
              <a:t>3. Variational Autoencoders (VAEs)</a:t>
            </a:r>
          </a:p>
          <a:p>
            <a:pPr algn="l" rtl="0" fontAlgn="base">
              <a:spcAft>
                <a:spcPts val="600"/>
              </a:spcAft>
            </a:pPr>
            <a:endParaRPr lang="en-US" b="0" i="0" dirty="0">
              <a:solidFill>
                <a:srgbClr val="273239"/>
              </a:solidFill>
              <a:effectLst/>
              <a:latin typeface="Nunito" pitchFamily="2" charset="77"/>
            </a:endParaRPr>
          </a:p>
          <a:p>
            <a:pPr algn="l" rtl="0" fontAlgn="base">
              <a:spcAft>
                <a:spcPts val="600"/>
              </a:spcAft>
            </a:pPr>
            <a:r>
              <a:rPr lang="en-US" b="0" i="0" dirty="0">
                <a:solidFill>
                  <a:srgbClr val="273239"/>
                </a:solidFill>
                <a:effectLst/>
                <a:latin typeface="Nunito" pitchFamily="2" charset="77"/>
              </a:rPr>
              <a:t>They are the probabilistic version of autoencoders which forces the model to learn a distribution over the latent space rather than a fixed point, some other autoencoders used in computer vision are:</a:t>
            </a:r>
          </a:p>
          <a:p>
            <a:pPr algn="l" fontAlgn="base">
              <a:spcAft>
                <a:spcPts val="600"/>
              </a:spcAft>
              <a:buFont typeface="Arial" panose="020B0604020202020204" pitchFamily="34" charset="0"/>
              <a:buChar char="•"/>
            </a:pPr>
            <a:r>
              <a:rPr lang="en-US" b="0" i="0" u="sng" dirty="0">
                <a:solidFill>
                  <a:srgbClr val="357960"/>
                </a:solidFill>
                <a:effectLst/>
                <a:latin typeface="Nunito" pitchFamily="2" charset="77"/>
                <a:hlinkClick r:id="rId3"/>
              </a:rPr>
              <a:t>Autoencoders</a:t>
            </a:r>
            <a:endParaRPr lang="en-US" b="0" i="0" dirty="0">
              <a:solidFill>
                <a:srgbClr val="273239"/>
              </a:solidFill>
              <a:effectLst/>
              <a:latin typeface="Nunito" pitchFamily="2" charset="77"/>
            </a:endParaRPr>
          </a:p>
          <a:p>
            <a:pPr algn="l" fontAlgn="base">
              <a:spcAft>
                <a:spcPts val="600"/>
              </a:spcAft>
              <a:buFont typeface="Arial" panose="020B0604020202020204" pitchFamily="34" charset="0"/>
              <a:buChar char="•"/>
            </a:pPr>
            <a:r>
              <a:rPr lang="en-US" b="0" i="0" u="sng" dirty="0">
                <a:solidFill>
                  <a:srgbClr val="357960"/>
                </a:solidFill>
                <a:effectLst/>
                <a:latin typeface="Nunito" pitchFamily="2" charset="77"/>
                <a:hlinkClick r:id="rId4"/>
              </a:rPr>
              <a:t>Variational Autoencoders (VAEs)</a:t>
            </a:r>
            <a:endParaRPr lang="en-US" b="0" i="0" dirty="0">
              <a:solidFill>
                <a:srgbClr val="273239"/>
              </a:solidFill>
              <a:effectLst/>
              <a:latin typeface="Nunito" pitchFamily="2" charset="77"/>
            </a:endParaRPr>
          </a:p>
          <a:p>
            <a:pPr algn="l" fontAlgn="base">
              <a:spcAft>
                <a:spcPts val="600"/>
              </a:spcAft>
              <a:buFont typeface="Arial" panose="020B0604020202020204" pitchFamily="34" charset="0"/>
              <a:buChar char="•"/>
            </a:pPr>
            <a:r>
              <a:rPr lang="en-US" b="0" i="0" u="sng" dirty="0">
                <a:solidFill>
                  <a:srgbClr val="357960"/>
                </a:solidFill>
                <a:effectLst/>
                <a:latin typeface="Nunito" pitchFamily="2" charset="77"/>
                <a:hlinkClick r:id="rId5"/>
              </a:rPr>
              <a:t>Denoising Autoencoders (DAE)</a:t>
            </a:r>
            <a:endParaRPr lang="en-US" b="0" i="0" dirty="0">
              <a:solidFill>
                <a:srgbClr val="273239"/>
              </a:solidFill>
              <a:effectLst/>
              <a:latin typeface="Nunito" pitchFamily="2" charset="77"/>
            </a:endParaRPr>
          </a:p>
          <a:p>
            <a:pPr algn="l" fontAlgn="base">
              <a:spcAft>
                <a:spcPts val="600"/>
              </a:spcAft>
              <a:buFont typeface="Arial" panose="020B0604020202020204" pitchFamily="34" charset="0"/>
              <a:buChar char="•"/>
            </a:pPr>
            <a:r>
              <a:rPr lang="en-US" b="0" i="0" u="sng" dirty="0">
                <a:solidFill>
                  <a:srgbClr val="357960"/>
                </a:solidFill>
                <a:effectLst/>
                <a:latin typeface="Nunito" pitchFamily="2" charset="77"/>
                <a:hlinkClick r:id="rId6"/>
              </a:rPr>
              <a:t>Convolutional Autoencoder (CAE)</a:t>
            </a:r>
            <a:endParaRPr lang="en-US" b="0" i="0" dirty="0">
              <a:solidFill>
                <a:srgbClr val="273239"/>
              </a:solidFill>
              <a:effectLst/>
              <a:latin typeface="Nunito" pitchFamily="2" charset="77"/>
            </a:endParaRPr>
          </a:p>
        </p:txBody>
      </p:sp>
    </p:spTree>
    <p:extLst>
      <p:ext uri="{BB962C8B-B14F-4D97-AF65-F5344CB8AC3E}">
        <p14:creationId xmlns:p14="http://schemas.microsoft.com/office/powerpoint/2010/main" val="1337026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 name="Rectangle 1">
            <a:extLst>
              <a:ext uri="{FF2B5EF4-FFF2-40B4-BE49-F238E27FC236}">
                <a16:creationId xmlns:a16="http://schemas.microsoft.com/office/drawing/2014/main" id="{D7F9FAF7-1808-40BE-AA3B-9BCEEEEF278B}"/>
              </a:ext>
            </a:extLst>
          </p:cNvPr>
          <p:cNvSpPr/>
          <p:nvPr/>
        </p:nvSpPr>
        <p:spPr>
          <a:xfrm>
            <a:off x="330969" y="458444"/>
            <a:ext cx="8482059" cy="307777"/>
          </a:xfrm>
          <a:prstGeom prst="rect">
            <a:avLst/>
          </a:prstGeom>
        </p:spPr>
        <p:txBody>
          <a:bodyPr wrap="square">
            <a:spAutoFit/>
          </a:bodyPr>
          <a:lstStyle/>
          <a:p>
            <a:r>
              <a:rPr lang="en-US" sz="1400" dirty="0"/>
              <a:t>Deep learning for Computer Vision</a:t>
            </a:r>
            <a:endParaRPr lang="en-US" b="1" dirty="0">
              <a:solidFill>
                <a:schemeClr val="dk1"/>
              </a:solidFill>
              <a:latin typeface="Golos Text Medium"/>
              <a:cs typeface="Golos Text Medium"/>
              <a:sym typeface="Golos Text Medium"/>
            </a:endParaRPr>
          </a:p>
        </p:txBody>
      </p:sp>
      <p:sp>
        <p:nvSpPr>
          <p:cNvPr id="4" name="TextBox 3">
            <a:extLst>
              <a:ext uri="{FF2B5EF4-FFF2-40B4-BE49-F238E27FC236}">
                <a16:creationId xmlns:a16="http://schemas.microsoft.com/office/drawing/2014/main" id="{B4EC8A83-F717-C619-B1C6-F14B916994DC}"/>
              </a:ext>
            </a:extLst>
          </p:cNvPr>
          <p:cNvSpPr txBox="1"/>
          <p:nvPr/>
        </p:nvSpPr>
        <p:spPr>
          <a:xfrm>
            <a:off x="4961467" y="4881890"/>
            <a:ext cx="4572000" cy="246221"/>
          </a:xfrm>
          <a:prstGeom prst="rect">
            <a:avLst/>
          </a:prstGeom>
          <a:noFill/>
        </p:spPr>
        <p:txBody>
          <a:bodyPr wrap="square">
            <a:spAutoFit/>
          </a:bodyPr>
          <a:lstStyle/>
          <a:p>
            <a:r>
              <a:rPr lang="ro-RO" sz="1000" dirty="0" err="1"/>
              <a:t>https</a:t>
            </a:r>
            <a:r>
              <a:rPr lang="ro-RO" sz="1000" dirty="0"/>
              <a:t>://</a:t>
            </a:r>
            <a:r>
              <a:rPr lang="ro-RO" sz="1000" dirty="0" err="1"/>
              <a:t>www.geeksforgeeks.org</a:t>
            </a:r>
            <a:r>
              <a:rPr lang="ro-RO" sz="1000" dirty="0"/>
              <a:t>/computer-</a:t>
            </a:r>
            <a:r>
              <a:rPr lang="ro-RO" sz="1000" dirty="0" err="1"/>
              <a:t>vision</a:t>
            </a:r>
            <a:r>
              <a:rPr lang="ro-RO" sz="1000" dirty="0"/>
              <a:t>/computer-</a:t>
            </a:r>
            <a:r>
              <a:rPr lang="ro-RO" sz="1000" dirty="0" err="1"/>
              <a:t>vision</a:t>
            </a:r>
            <a:r>
              <a:rPr lang="ro-RO" sz="1000" dirty="0"/>
              <a:t>/</a:t>
            </a:r>
          </a:p>
        </p:txBody>
      </p:sp>
      <p:sp>
        <p:nvSpPr>
          <p:cNvPr id="5" name="TextBox 4">
            <a:extLst>
              <a:ext uri="{FF2B5EF4-FFF2-40B4-BE49-F238E27FC236}">
                <a16:creationId xmlns:a16="http://schemas.microsoft.com/office/drawing/2014/main" id="{74DB694C-F19D-7F93-B10E-FF907127D2E0}"/>
              </a:ext>
            </a:extLst>
          </p:cNvPr>
          <p:cNvSpPr txBox="1"/>
          <p:nvPr/>
        </p:nvSpPr>
        <p:spPr>
          <a:xfrm>
            <a:off x="740833" y="1479658"/>
            <a:ext cx="7008000" cy="2123658"/>
          </a:xfrm>
          <a:prstGeom prst="rect">
            <a:avLst/>
          </a:prstGeom>
          <a:noFill/>
        </p:spPr>
        <p:txBody>
          <a:bodyPr wrap="square">
            <a:spAutoFit/>
          </a:bodyPr>
          <a:lstStyle/>
          <a:p>
            <a:pPr algn="l" fontAlgn="base"/>
            <a:r>
              <a:rPr lang="en-US" b="1" i="0" dirty="0">
                <a:solidFill>
                  <a:srgbClr val="273239"/>
                </a:solidFill>
                <a:effectLst/>
                <a:latin typeface="Nunito" pitchFamily="2" charset="77"/>
              </a:rPr>
              <a:t>4. Vision Transformers (</a:t>
            </a:r>
            <a:r>
              <a:rPr lang="en-US" b="1" i="0" dirty="0" err="1">
                <a:solidFill>
                  <a:srgbClr val="273239"/>
                </a:solidFill>
                <a:effectLst/>
                <a:latin typeface="Nunito" pitchFamily="2" charset="77"/>
              </a:rPr>
              <a:t>ViT</a:t>
            </a:r>
            <a:r>
              <a:rPr lang="en-US" b="1" i="0" dirty="0">
                <a:solidFill>
                  <a:srgbClr val="273239"/>
                </a:solidFill>
                <a:effectLst/>
                <a:latin typeface="Nunito" pitchFamily="2" charset="77"/>
              </a:rPr>
              <a:t>)</a:t>
            </a:r>
          </a:p>
          <a:p>
            <a:pPr algn="l" rtl="0" fontAlgn="base">
              <a:spcAft>
                <a:spcPts val="600"/>
              </a:spcAft>
            </a:pPr>
            <a:endParaRPr lang="en-US" b="0" i="0" dirty="0">
              <a:solidFill>
                <a:srgbClr val="273239"/>
              </a:solidFill>
              <a:effectLst/>
              <a:latin typeface="Nunito" pitchFamily="2" charset="77"/>
            </a:endParaRPr>
          </a:p>
          <a:p>
            <a:pPr algn="l" rtl="0" fontAlgn="base">
              <a:spcAft>
                <a:spcPts val="600"/>
              </a:spcAft>
            </a:pPr>
            <a:r>
              <a:rPr lang="en-US" b="0" i="0" dirty="0">
                <a:solidFill>
                  <a:srgbClr val="273239"/>
                </a:solidFill>
                <a:effectLst/>
                <a:latin typeface="Nunito" pitchFamily="2" charset="77"/>
              </a:rPr>
              <a:t>They are inspired by transformers models to treat images and sequence of patches and process them using self-attention mechanisms, some common vision transformers include:</a:t>
            </a:r>
          </a:p>
          <a:p>
            <a:pPr algn="l" fontAlgn="base">
              <a:spcAft>
                <a:spcPts val="600"/>
              </a:spcAft>
              <a:buFont typeface="Arial" panose="020B0604020202020204" pitchFamily="34" charset="0"/>
              <a:buChar char="•"/>
            </a:pPr>
            <a:r>
              <a:rPr lang="en-US" b="0" i="0" u="sng" dirty="0">
                <a:solidFill>
                  <a:srgbClr val="357960"/>
                </a:solidFill>
                <a:effectLst/>
                <a:latin typeface="Nunito" pitchFamily="2" charset="77"/>
                <a:hlinkClick r:id="rId3"/>
              </a:rPr>
              <a:t>Vision Transformers (ViT)</a:t>
            </a:r>
            <a:endParaRPr lang="en-US" b="0" i="0" dirty="0">
              <a:solidFill>
                <a:srgbClr val="273239"/>
              </a:solidFill>
              <a:effectLst/>
              <a:latin typeface="Nunito" pitchFamily="2" charset="77"/>
            </a:endParaRPr>
          </a:p>
          <a:p>
            <a:pPr algn="l" fontAlgn="base">
              <a:spcAft>
                <a:spcPts val="600"/>
              </a:spcAft>
              <a:buFont typeface="Arial" panose="020B0604020202020204" pitchFamily="34" charset="0"/>
              <a:buChar char="•"/>
            </a:pPr>
            <a:r>
              <a:rPr lang="en-US" b="0" i="0" u="sng" dirty="0">
                <a:solidFill>
                  <a:srgbClr val="357960"/>
                </a:solidFill>
                <a:effectLst/>
                <a:latin typeface="Nunito" pitchFamily="2" charset="77"/>
                <a:hlinkClick r:id="rId4"/>
              </a:rPr>
              <a:t>Swin Transformer</a:t>
            </a:r>
            <a:endParaRPr lang="en-US" b="0" i="0" dirty="0">
              <a:solidFill>
                <a:srgbClr val="273239"/>
              </a:solidFill>
              <a:effectLst/>
              <a:latin typeface="Nunito" pitchFamily="2" charset="77"/>
            </a:endParaRPr>
          </a:p>
          <a:p>
            <a:pPr algn="l" fontAlgn="base">
              <a:spcAft>
                <a:spcPts val="600"/>
              </a:spcAft>
              <a:buFont typeface="Arial" panose="020B0604020202020204" pitchFamily="34" charset="0"/>
              <a:buChar char="•"/>
            </a:pPr>
            <a:r>
              <a:rPr lang="en-US" b="0" i="0" u="sng" dirty="0">
                <a:solidFill>
                  <a:srgbClr val="357960"/>
                </a:solidFill>
                <a:effectLst/>
                <a:latin typeface="Nunito" pitchFamily="2" charset="77"/>
                <a:hlinkClick r:id="rId5"/>
              </a:rPr>
              <a:t>CvT (Convolutional Vision Transformer)</a:t>
            </a:r>
            <a:endParaRPr lang="en-US" b="0" i="0" dirty="0">
              <a:solidFill>
                <a:srgbClr val="273239"/>
              </a:solidFill>
              <a:effectLst/>
              <a:latin typeface="Nunito" pitchFamily="2" charset="77"/>
            </a:endParaRPr>
          </a:p>
        </p:txBody>
      </p:sp>
    </p:spTree>
    <p:extLst>
      <p:ext uri="{BB962C8B-B14F-4D97-AF65-F5344CB8AC3E}">
        <p14:creationId xmlns:p14="http://schemas.microsoft.com/office/powerpoint/2010/main" val="3885701969"/>
      </p:ext>
    </p:extLst>
  </p:cSld>
  <p:clrMapOvr>
    <a:masterClrMapping/>
  </p:clrMapOvr>
</p:sld>
</file>

<file path=ppt/theme/theme1.xml><?xml version="1.0" encoding="utf-8"?>
<a:theme xmlns:a="http://schemas.openxmlformats.org/drawingml/2006/main" name="Artificial Intelligence by Slidesgo">
  <a:themeElements>
    <a:clrScheme name="Simple Light">
      <a:dk1>
        <a:srgbClr val="333746"/>
      </a:dk1>
      <a:lt1>
        <a:srgbClr val="5B627D"/>
      </a:lt1>
      <a:dk2>
        <a:srgbClr val="C8D3F4"/>
      </a:dk2>
      <a:lt2>
        <a:srgbClr val="E6E9F8"/>
      </a:lt2>
      <a:accent1>
        <a:srgbClr val="6D6AF7"/>
      </a:accent1>
      <a:accent2>
        <a:srgbClr val="EDBBD8"/>
      </a:accent2>
      <a:accent3>
        <a:srgbClr val="E67CB9"/>
      </a:accent3>
      <a:accent4>
        <a:srgbClr val="FFFFFF"/>
      </a:accent4>
      <a:accent5>
        <a:srgbClr val="FFFFFF"/>
      </a:accent5>
      <a:accent6>
        <a:srgbClr val="FFFFFF"/>
      </a:accent6>
      <a:hlink>
        <a:srgbClr val="33374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13122</TotalTime>
  <Words>3922</Words>
  <Application>Microsoft Macintosh PowerPoint</Application>
  <PresentationFormat>On-screen Show (16:9)</PresentationFormat>
  <Paragraphs>280</Paragraphs>
  <Slides>36</Slides>
  <Notes>33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36</vt:i4>
      </vt:variant>
    </vt:vector>
  </HeadingPairs>
  <TitlesOfParts>
    <vt:vector size="49" baseType="lpstr">
      <vt:lpstr>Times New Roman</vt:lpstr>
      <vt:lpstr>Courier New</vt:lpstr>
      <vt:lpstr>Arial</vt:lpstr>
      <vt:lpstr>Golos Text</vt:lpstr>
      <vt:lpstr>Bebas Neue</vt:lpstr>
      <vt:lpstr>STIXGeneral-Italic</vt:lpstr>
      <vt:lpstr>Nunito</vt:lpstr>
      <vt:lpstr>Golos Text Medium</vt:lpstr>
      <vt:lpstr>Consolas</vt:lpstr>
      <vt:lpstr>Roboto</vt:lpstr>
      <vt:lpstr>Wingdings</vt:lpstr>
      <vt:lpstr>STIXGeneral-Regular</vt:lpstr>
      <vt:lpstr>Artificial Intelligence by Slidesgo</vt:lpstr>
      <vt:lpstr>The Computer Vision Toolkit: Tasks, Architectures, and a Real Retina Pipeline</vt:lpstr>
      <vt:lpstr>1. Introduction into computer vision - key concepts &amp; applications 2. Deep Learning for Computer Vision 3. Computer Vision Tasks 4. Applications of Deep Learning in Computer Vision 5. Convolutional Neural Networks: Architectures, Convolution/Pooling layers  6. Vision Transformers 7. Use case application on retinal diseases detection using CNNs 8. Wrap-up &amp; Discussions   </vt:lpstr>
      <vt:lpstr>What is Computer Vision? Computer Vision (CV) in artificial intelligence (AI) help machines to interpret and understand visual information similar to how humans use their eyes and brains. It involves teaching computers to analyze and understand images and videos, helping them "see" the world.  From identifying objects in images to recognizing faces in a crowd, it is revolutionizing industries such as healthcare, automotive, security and entertainment.</vt:lpstr>
      <vt:lpstr>I. Image Processing: It refers to techniques for manipulating and analyzing digital images. Common image processing tasks include:  1. Image Transformation (Geometric Transformations, Fourier Transform, Intensity Transformation) 2. Image Enhancement (Histogram Equalization, Contrast Enhancement, Image Sharpening, Color Correction) 3. Noise Reduction Techniques (Median Filtering, Bilateral Filtering, Wavelet Denoising)   II. Feature Extraction: It involves identifying distinctive elements within an image for analysis and its techniques include: 1. Edge Detection Techniques - Computer Vision Algorithms, Edge Detection Techniques, Canny Edge Detector, Sobel Operator Laplacian of Gaussian (LoG) 2. Corner and Interest Point Detection - Harris Corner Detection  3. Feature Descriptors - SIFT (Scale-Invariant Feature Transform), SURF (Speeded-Up Robust Features), ORB (Oriented FAST and Rotated BRIEF), HOG (Histogram of Oriented Gradients)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the problem? The detection of retinal diseases based on OCT images has been an area of focus due to the prevalence and severity of retinal diseases (Age-related Macular Degeneration, Diabetic Retinopathy, Glaucoma etc.) =&gt; leading causes of vision impairment and blindness worldwide; What do we need? An early detection for effective treatment and prevention of further damage of sight; What is currently being used? Traditional approaches: manually interpret OCT images by experienced clinicians =&gt; time-consuming, subjective and prone to errors; What can we do? Automatically detect these diseases; How can we do this? With AI-based models and techniques: to learn complex patterns and features;  What are the advantages &amp; disadvantages?  ability to detect subtle changes in OCT images, timely treatment and prevention of further damage  vs. the lack of diverse and representative datasets, the interpretability of deep learning models What is the purpose of this application? To present a DL models based on CNNs that can be used for the early detection of retinal diseases =&gt; great potential for an accurate and efficient diagnosis.</vt:lpstr>
      <vt:lpstr>Imaging the Retina: Optical Coherence Tomography (OCT)</vt:lpstr>
      <vt:lpstr>About the dataset</vt:lpstr>
      <vt:lpstr>Leonardo + JupyterLab setup</vt:lpstr>
      <vt:lpstr>Leonardo + JupyterLab setup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Artificial Intelligence</dc:title>
  <dc:creator>Elena Paraschiv</dc:creator>
  <cp:lastModifiedBy>Microsoft Office User</cp:lastModifiedBy>
  <cp:revision>78</cp:revision>
  <dcterms:modified xsi:type="dcterms:W3CDTF">2026-02-03T20:08:41Z</dcterms:modified>
</cp:coreProperties>
</file>